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media/image37.jpg" ContentType="image/jpg"/>
  <Override PartName="/ppt/media/image38.jpg" ContentType="image/jpg"/>
  <Override PartName="/ppt/media/image3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81" r:id="rId5"/>
    <p:sldId id="261" r:id="rId6"/>
    <p:sldId id="267" r:id="rId7"/>
    <p:sldId id="277" r:id="rId8"/>
    <p:sldId id="262" r:id="rId9"/>
    <p:sldId id="268" r:id="rId10"/>
    <p:sldId id="269" r:id="rId11"/>
    <p:sldId id="278" r:id="rId12"/>
    <p:sldId id="271" r:id="rId13"/>
    <p:sldId id="270" r:id="rId14"/>
    <p:sldId id="280" r:id="rId15"/>
    <p:sldId id="274" r:id="rId16"/>
    <p:sldId id="275" r:id="rId17"/>
    <p:sldId id="276" r:id="rId18"/>
    <p:sldId id="265"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5" d="100"/>
          <a:sy n="45" d="100"/>
        </p:scale>
        <p:origin x="8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11/1/2022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rancis.manfoumbi@ageos,g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jpeg"/><Relationship Id="rId26" Type="http://schemas.openxmlformats.org/officeDocument/2006/relationships/image" Target="../media/image66.jpeg"/><Relationship Id="rId3" Type="http://schemas.openxmlformats.org/officeDocument/2006/relationships/image" Target="../media/image43.png"/><Relationship Id="rId21" Type="http://schemas.openxmlformats.org/officeDocument/2006/relationships/image" Target="../media/image61.png"/><Relationship Id="rId34" Type="http://schemas.openxmlformats.org/officeDocument/2006/relationships/image" Target="../media/image73.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41.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jp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jpe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png"/><Relationship Id="rId27" Type="http://schemas.openxmlformats.org/officeDocument/2006/relationships/image" Target="../media/image67.jpeg"/><Relationship Id="rId30" Type="http://schemas.openxmlformats.org/officeDocument/2006/relationships/image" Target="../media/image70.png"/><Relationship Id="rId8"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1344478" y="2649985"/>
            <a:ext cx="10196623" cy="1476513"/>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4800" b="1" dirty="0">
                <a:solidFill>
                  <a:srgbClr val="0961AA"/>
                </a:solidFill>
                <a:latin typeface="Arial" panose="020B0604020202020204" pitchFamily="34" charset="0"/>
                <a:cs typeface="Arial" panose="020B0604020202020204" pitchFamily="34" charset="0"/>
              </a:rPr>
              <a:t>Satellite monitoring of </a:t>
            </a:r>
            <a:r>
              <a:rPr lang="fr-FR" altLang="fr-FR" sz="4800" b="1" dirty="0" err="1">
                <a:solidFill>
                  <a:srgbClr val="0961AA"/>
                </a:solidFill>
                <a:latin typeface="Arial" panose="020B0604020202020204" pitchFamily="34" charset="0"/>
                <a:cs typeface="Arial" panose="020B0604020202020204" pitchFamily="34" charset="0"/>
              </a:rPr>
              <a:t>Gabon's</a:t>
            </a:r>
            <a:r>
              <a:rPr lang="fr-FR" altLang="fr-FR" sz="4800" b="1" dirty="0">
                <a:solidFill>
                  <a:srgbClr val="0961AA"/>
                </a:solidFill>
                <a:latin typeface="Arial" panose="020B0604020202020204" pitchFamily="34" charset="0"/>
                <a:cs typeface="Arial" panose="020B0604020202020204" pitchFamily="34" charset="0"/>
              </a:rPr>
              <a:t> </a:t>
            </a:r>
            <a:r>
              <a:rPr lang="fr-FR" altLang="fr-FR" sz="4800" b="1" dirty="0" err="1">
                <a:solidFill>
                  <a:srgbClr val="0961AA"/>
                </a:solidFill>
                <a:latin typeface="Arial" panose="020B0604020202020204" pitchFamily="34" charset="0"/>
                <a:cs typeface="Arial" panose="020B0604020202020204" pitchFamily="34" charset="0"/>
              </a:rPr>
              <a:t>forests</a:t>
            </a:r>
            <a:r>
              <a:rPr lang="fr-FR" altLang="fr-FR" sz="4800" b="1" dirty="0">
                <a:solidFill>
                  <a:srgbClr val="0961AA"/>
                </a:solidFill>
                <a:latin typeface="Arial" panose="020B0604020202020204" pitchFamily="34" charset="0"/>
                <a:cs typeface="Arial" panose="020B0604020202020204" pitchFamily="34" charset="0"/>
              </a:rPr>
              <a:t> </a:t>
            </a:r>
          </a:p>
          <a:p>
            <a:pPr algn="ctr"/>
            <a:endParaRPr lang="en-US" sz="44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3517076" y="4974841"/>
            <a:ext cx="5851425" cy="827245"/>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Francis MANFOUMBI</a:t>
            </a:r>
          </a:p>
          <a:p>
            <a:pPr algn="ctr"/>
            <a:r>
              <a:rPr lang="en-US" sz="2400" dirty="0">
                <a:latin typeface="Aharoni" panose="02010803020104030203" pitchFamily="2" charset="-79"/>
                <a:cs typeface="Aharoni" panose="02010803020104030203" pitchFamily="2" charset="-79"/>
              </a:rPr>
              <a:t>AGEOS</a:t>
            </a:r>
          </a:p>
          <a:p>
            <a:pPr algn="ctr"/>
            <a:endParaRPr lang="en-US" sz="2400" dirty="0">
              <a:latin typeface="Aharoni" panose="02010803020104030203" pitchFamily="2" charset="-79"/>
              <a:cs typeface="Aharoni" panose="02010803020104030203" pitchFamily="2" charset="-79"/>
            </a:endParaRPr>
          </a:p>
          <a:p>
            <a:pPr algn="ctr"/>
            <a:r>
              <a:rPr lang="en-US" sz="2400" dirty="0" err="1">
                <a:solidFill>
                  <a:schemeClr val="tx1">
                    <a:lumMod val="85000"/>
                    <a:lumOff val="15000"/>
                  </a:schemeClr>
                </a:solidFill>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francis.manfoumbi@ageos,ga</a:t>
            </a:r>
            <a:r>
              <a:rPr lang="en-US" sz="2400" dirty="0">
                <a:solidFill>
                  <a:schemeClr val="tx1">
                    <a:lumMod val="85000"/>
                    <a:lumOff val="15000"/>
                  </a:schemeClr>
                </a:solidFill>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a:t>
            </a:r>
            <a:r>
              <a:rPr lang="en-US" sz="2400" dirty="0">
                <a:solidFill>
                  <a:schemeClr val="tx1">
                    <a:lumMod val="85000"/>
                    <a:lumOff val="15000"/>
                  </a:schemeClr>
                </a:solidFill>
                <a:latin typeface="Aharoni" panose="02010803020104030203" pitchFamily="2" charset="-79"/>
                <a:cs typeface="Aharoni" panose="02010803020104030203" pitchFamily="2" charset="-79"/>
              </a:rPr>
              <a:t> </a:t>
            </a:r>
            <a:r>
              <a:rPr lang="en-US" sz="2400" dirty="0">
                <a:latin typeface="Aharoni" panose="02010803020104030203" pitchFamily="2" charset="-79"/>
                <a:cs typeface="Aharoni" panose="02010803020104030203" pitchFamily="2" charset="-79"/>
              </a:rPr>
              <a:t>manfoumbi6@gmail.com</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
        <p:nvSpPr>
          <p:cNvPr id="3" name="Rectangle 1">
            <a:extLst>
              <a:ext uri="{FF2B5EF4-FFF2-40B4-BE49-F238E27FC236}">
                <a16:creationId xmlns:a16="http://schemas.microsoft.com/office/drawing/2014/main" id="{23BB9CBA-1591-467D-AB0C-D7D7C02C1601}"/>
              </a:ext>
            </a:extLst>
          </p:cNvPr>
          <p:cNvSpPr>
            <a:spLocks noChangeArrowheads="1"/>
          </p:cNvSpPr>
          <p:nvPr/>
        </p:nvSpPr>
        <p:spPr bwMode="auto">
          <a:xfrm>
            <a:off x="242596" y="424264"/>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2E5B3A-8BD7-4BA0-A9CC-A4EE6D8A6211}"/>
              </a:ext>
            </a:extLst>
          </p:cNvPr>
          <p:cNvPicPr>
            <a:picLocks noChangeAspect="1"/>
          </p:cNvPicPr>
          <p:nvPr/>
        </p:nvPicPr>
        <p:blipFill>
          <a:blip r:embed="rId2"/>
          <a:stretch>
            <a:fillRect/>
          </a:stretch>
        </p:blipFill>
        <p:spPr>
          <a:xfrm>
            <a:off x="4565198" y="1157827"/>
            <a:ext cx="7319157" cy="5275962"/>
          </a:xfrm>
          <a:prstGeom prst="rect">
            <a:avLst/>
          </a:prstGeom>
        </p:spPr>
      </p:pic>
      <p:graphicFrame>
        <p:nvGraphicFramePr>
          <p:cNvPr id="9" name="Tableau 8">
            <a:extLst>
              <a:ext uri="{FF2B5EF4-FFF2-40B4-BE49-F238E27FC236}">
                <a16:creationId xmlns:a16="http://schemas.microsoft.com/office/drawing/2014/main" id="{788ECEC8-B400-4078-B2F4-AD6FF5BC35C8}"/>
              </a:ext>
            </a:extLst>
          </p:cNvPr>
          <p:cNvGraphicFramePr>
            <a:graphicFrameLocks noGrp="1"/>
          </p:cNvGraphicFramePr>
          <p:nvPr>
            <p:extLst>
              <p:ext uri="{D42A27DB-BD31-4B8C-83A1-F6EECF244321}">
                <p14:modId xmlns:p14="http://schemas.microsoft.com/office/powerpoint/2010/main" val="3662258252"/>
              </p:ext>
            </p:extLst>
          </p:nvPr>
        </p:nvGraphicFramePr>
        <p:xfrm>
          <a:off x="87087" y="2951591"/>
          <a:ext cx="4478111" cy="1959429"/>
        </p:xfrm>
        <a:graphic>
          <a:graphicData uri="http://schemas.openxmlformats.org/drawingml/2006/table">
            <a:tbl>
              <a:tblPr/>
              <a:tblGrid>
                <a:gridCol w="1956616">
                  <a:extLst>
                    <a:ext uri="{9D8B030D-6E8A-4147-A177-3AD203B41FA5}">
                      <a16:colId xmlns:a16="http://schemas.microsoft.com/office/drawing/2014/main" val="599019207"/>
                    </a:ext>
                  </a:extLst>
                </a:gridCol>
                <a:gridCol w="1490607">
                  <a:extLst>
                    <a:ext uri="{9D8B030D-6E8A-4147-A177-3AD203B41FA5}">
                      <a16:colId xmlns:a16="http://schemas.microsoft.com/office/drawing/2014/main" val="3944856159"/>
                    </a:ext>
                  </a:extLst>
                </a:gridCol>
                <a:gridCol w="1030888">
                  <a:extLst>
                    <a:ext uri="{9D8B030D-6E8A-4147-A177-3AD203B41FA5}">
                      <a16:colId xmlns:a16="http://schemas.microsoft.com/office/drawing/2014/main" val="3568646873"/>
                    </a:ext>
                  </a:extLst>
                </a:gridCol>
              </a:tblGrid>
              <a:tr h="291203">
                <a:tc>
                  <a:txBody>
                    <a:bodyPr/>
                    <a:lstStyle/>
                    <a:p>
                      <a:pPr algn="l" fontAlgn="b"/>
                      <a:r>
                        <a:rPr lang="fr-FR" sz="18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fr-FR" sz="1800" b="1" i="0" u="none" strike="noStrike" dirty="0">
                          <a:solidFill>
                            <a:srgbClr val="000000"/>
                          </a:solidFill>
                          <a:effectLst/>
                          <a:latin typeface="Calibri" panose="020F0502020204030204" pitchFamily="34" charset="0"/>
                        </a:rPr>
                        <a:t> ha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800" b="1"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03524800"/>
                  </a:ext>
                </a:extLst>
              </a:tr>
              <a:tr h="574536">
                <a:tc>
                  <a:txBody>
                    <a:bodyPr/>
                    <a:lstStyle/>
                    <a:p>
                      <a:pPr algn="l" fontAlgn="b"/>
                      <a:r>
                        <a:rPr lang="fr-FR" sz="1800" b="1" i="0" u="none" strike="noStrike" dirty="0" err="1">
                          <a:solidFill>
                            <a:srgbClr val="000000"/>
                          </a:solidFill>
                          <a:effectLst/>
                          <a:latin typeface="Calibri" panose="020F0502020204030204" pitchFamily="34" charset="0"/>
                        </a:rPr>
                        <a:t>Deforestation</a:t>
                      </a:r>
                      <a:r>
                        <a:rPr lang="fr-FR" sz="1800" b="1"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dirty="0">
                          <a:solidFill>
                            <a:srgbClr val="000000"/>
                          </a:solidFill>
                          <a:effectLst/>
                          <a:latin typeface="Calibri" panose="020F0502020204030204" pitchFamily="34" charset="0"/>
                        </a:rPr>
                        <a:t>10 885,16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a:solidFill>
                            <a:srgbClr val="000000"/>
                          </a:solidFill>
                          <a:effectLst/>
                          <a:latin typeface="Calibri" panose="020F0502020204030204" pitchFamily="34" charset="0"/>
                        </a:rPr>
                        <a:t>                                                20,25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389367"/>
                  </a:ext>
                </a:extLst>
              </a:tr>
              <a:tr h="574536">
                <a:tc>
                  <a:txBody>
                    <a:bodyPr/>
                    <a:lstStyle/>
                    <a:p>
                      <a:pPr algn="l" fontAlgn="b"/>
                      <a:r>
                        <a:rPr lang="fr-FR" sz="1800" b="1" i="0" u="none" strike="noStrike" dirty="0" err="1">
                          <a:solidFill>
                            <a:srgbClr val="000000"/>
                          </a:solidFill>
                          <a:effectLst/>
                          <a:latin typeface="Calibri" panose="020F0502020204030204" pitchFamily="34" charset="0"/>
                        </a:rPr>
                        <a:t>Degradation</a:t>
                      </a:r>
                      <a:r>
                        <a:rPr lang="fr-FR" sz="1800" b="1"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dirty="0">
                          <a:solidFill>
                            <a:srgbClr val="000000"/>
                          </a:solidFill>
                          <a:effectLst/>
                          <a:latin typeface="Calibri" panose="020F0502020204030204" pitchFamily="34" charset="0"/>
                        </a:rPr>
                        <a:t> 42 873,08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a:solidFill>
                            <a:srgbClr val="000000"/>
                          </a:solidFill>
                          <a:effectLst/>
                          <a:latin typeface="Calibri" panose="020F0502020204030204" pitchFamily="34" charset="0"/>
                        </a:rPr>
                        <a:t>                                                79,75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448391"/>
                  </a:ext>
                </a:extLst>
              </a:tr>
              <a:tr h="519154">
                <a:tc>
                  <a:txBody>
                    <a:bodyPr/>
                    <a:lstStyle/>
                    <a:p>
                      <a:pPr algn="l" fontAlgn="b"/>
                      <a:r>
                        <a:rPr lang="fr-FR" sz="1800" b="1" i="0" u="none" strike="noStrike">
                          <a:solidFill>
                            <a:srgbClr val="000000"/>
                          </a:solidFill>
                          <a:effectLst/>
                          <a:latin typeface="Calibri" panose="020F0502020204030204" pitchFamily="34" charset="0"/>
                        </a:rPr>
                        <a:t>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1" i="0" u="none" strike="noStrike" dirty="0">
                          <a:solidFill>
                            <a:srgbClr val="000000"/>
                          </a:solidFill>
                          <a:effectLst/>
                          <a:latin typeface="Calibri" panose="020F0502020204030204" pitchFamily="34" charset="0"/>
                        </a:rPr>
                        <a:t>53 758,24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1" i="0" u="none" strike="noStrike" dirty="0">
                          <a:solidFill>
                            <a:srgbClr val="000000"/>
                          </a:solidFill>
                          <a:effectLst/>
                          <a:latin typeface="Calibri" panose="020F0502020204030204" pitchFamily="34" charset="0"/>
                        </a:rPr>
                        <a:t>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546224"/>
                  </a:ext>
                </a:extLst>
              </a:tr>
            </a:tbl>
          </a:graphicData>
        </a:graphic>
      </p:graphicFrame>
      <p:sp>
        <p:nvSpPr>
          <p:cNvPr id="10" name="ZoneTexte 13">
            <a:extLst>
              <a:ext uri="{FF2B5EF4-FFF2-40B4-BE49-F238E27FC236}">
                <a16:creationId xmlns:a16="http://schemas.microsoft.com/office/drawing/2014/main" id="{533DF912-48D4-4691-88A0-91F2B348681D}"/>
              </a:ext>
            </a:extLst>
          </p:cNvPr>
          <p:cNvSpPr txBox="1">
            <a:spLocks noChangeArrowheads="1"/>
          </p:cNvSpPr>
          <p:nvPr/>
        </p:nvSpPr>
        <p:spPr bwMode="auto">
          <a:xfrm>
            <a:off x="-126389" y="1073554"/>
            <a:ext cx="6298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800" b="1" dirty="0">
                <a:solidFill>
                  <a:srgbClr val="0961AA"/>
                </a:solidFill>
              </a:rPr>
              <a:t>Land cover change </a:t>
            </a:r>
            <a:r>
              <a:rPr lang="fr-FR" altLang="fr-FR" sz="2800" b="1" dirty="0" err="1">
                <a:solidFill>
                  <a:srgbClr val="0961AA"/>
                </a:solidFill>
              </a:rPr>
              <a:t>map</a:t>
            </a:r>
            <a:r>
              <a:rPr lang="fr-FR" altLang="fr-FR" sz="2800" b="1" dirty="0">
                <a:solidFill>
                  <a:srgbClr val="0961AA"/>
                </a:solidFill>
              </a:rPr>
              <a:t> 2015-2020</a:t>
            </a:r>
          </a:p>
        </p:txBody>
      </p:sp>
      <p:sp>
        <p:nvSpPr>
          <p:cNvPr id="13" name="TextBox 2">
            <a:extLst>
              <a:ext uri="{FF2B5EF4-FFF2-40B4-BE49-F238E27FC236}">
                <a16:creationId xmlns:a16="http://schemas.microsoft.com/office/drawing/2014/main" id="{E1DB1A69-D18C-4DC5-8DEC-987E4F13B8E5}"/>
              </a:ext>
            </a:extLst>
          </p:cNvPr>
          <p:cNvSpPr txBox="1"/>
          <p:nvPr/>
        </p:nvSpPr>
        <p:spPr>
          <a:xfrm>
            <a:off x="2991783" y="194717"/>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Results/Outputs</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57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02462D0-7313-4A00-A21C-449DCB1AFDA4}"/>
              </a:ext>
            </a:extLst>
          </p:cNvPr>
          <p:cNvPicPr>
            <a:picLocks noChangeAspect="1"/>
          </p:cNvPicPr>
          <p:nvPr/>
        </p:nvPicPr>
        <p:blipFill>
          <a:blip r:embed="rId2"/>
          <a:stretch>
            <a:fillRect/>
          </a:stretch>
        </p:blipFill>
        <p:spPr>
          <a:xfrm>
            <a:off x="312681" y="1708712"/>
            <a:ext cx="11879319" cy="4462034"/>
          </a:xfrm>
          <a:prstGeom prst="rect">
            <a:avLst/>
          </a:prstGeom>
        </p:spPr>
      </p:pic>
      <p:sp>
        <p:nvSpPr>
          <p:cNvPr id="3" name="ZoneTexte 2">
            <a:extLst>
              <a:ext uri="{FF2B5EF4-FFF2-40B4-BE49-F238E27FC236}">
                <a16:creationId xmlns:a16="http://schemas.microsoft.com/office/drawing/2014/main" id="{B75E3741-3D2C-472C-B866-A058279D7696}"/>
              </a:ext>
            </a:extLst>
          </p:cNvPr>
          <p:cNvSpPr txBox="1"/>
          <p:nvPr/>
        </p:nvSpPr>
        <p:spPr>
          <a:xfrm>
            <a:off x="2421287" y="1147582"/>
            <a:ext cx="8165079" cy="523220"/>
          </a:xfrm>
          <a:prstGeom prst="rect">
            <a:avLst/>
          </a:prstGeom>
          <a:noFill/>
        </p:spPr>
        <p:txBody>
          <a:bodyPr wrap="square" rtlCol="0">
            <a:spAutoFit/>
          </a:bodyPr>
          <a:lstStyle/>
          <a:p>
            <a:pPr algn="ctr" defTabSz="685800"/>
            <a:r>
              <a:rPr lang="en-US" sz="2800" b="1" dirty="0">
                <a:solidFill>
                  <a:srgbClr val="0961AA"/>
                </a:solidFill>
                <a:latin typeface="Arial" panose="020B0604020202020204" pitchFamily="34" charset="0"/>
                <a:cs typeface="Arial" panose="020B0604020202020204" pitchFamily="34" charset="0"/>
              </a:rPr>
              <a:t>Changes in forests between 2015 and 2020</a:t>
            </a:r>
            <a:endParaRPr lang="fr-FR" sz="2800" b="1"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414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8C6772E-E55D-49CA-B791-5441276760FC}"/>
              </a:ext>
            </a:extLst>
          </p:cNvPr>
          <p:cNvSpPr txBox="1"/>
          <p:nvPr/>
        </p:nvSpPr>
        <p:spPr>
          <a:xfrm>
            <a:off x="2794757" y="1207511"/>
            <a:ext cx="7394466" cy="523220"/>
          </a:xfrm>
          <a:prstGeom prst="rect">
            <a:avLst/>
          </a:prstGeom>
          <a:noFill/>
        </p:spPr>
        <p:txBody>
          <a:bodyPr wrap="square">
            <a:spAutoFit/>
          </a:bodyPr>
          <a:lstStyle/>
          <a:p>
            <a:r>
              <a:rPr lang="fr-FR" sz="2800" b="1" dirty="0">
                <a:solidFill>
                  <a:srgbClr val="0961AA"/>
                </a:solidFill>
                <a:latin typeface="Arial" panose="020B0604020202020204" pitchFamily="34" charset="0"/>
                <a:cs typeface="Arial" panose="020B0604020202020204" pitchFamily="34" charset="0"/>
              </a:rPr>
              <a:t>Conversion of </a:t>
            </a:r>
            <a:r>
              <a:rPr lang="fr-FR" sz="2800" b="1" dirty="0" err="1">
                <a:solidFill>
                  <a:srgbClr val="0961AA"/>
                </a:solidFill>
                <a:latin typeface="Arial" panose="020B0604020202020204" pitchFamily="34" charset="0"/>
                <a:cs typeface="Arial" panose="020B0604020202020204" pitchFamily="34" charset="0"/>
              </a:rPr>
              <a:t>forests</a:t>
            </a:r>
            <a:r>
              <a:rPr lang="fr-FR" sz="2800" b="1" dirty="0">
                <a:solidFill>
                  <a:srgbClr val="0961AA"/>
                </a:solidFill>
                <a:latin typeface="Arial" panose="020B0604020202020204" pitchFamily="34" charset="0"/>
                <a:cs typeface="Arial" panose="020B0604020202020204" pitchFamily="34" charset="0"/>
              </a:rPr>
              <a:t> by land use class </a:t>
            </a:r>
          </a:p>
        </p:txBody>
      </p:sp>
      <p:sp>
        <p:nvSpPr>
          <p:cNvPr id="11" name="TextBox 2">
            <a:extLst>
              <a:ext uri="{FF2B5EF4-FFF2-40B4-BE49-F238E27FC236}">
                <a16:creationId xmlns:a16="http://schemas.microsoft.com/office/drawing/2014/main" id="{F112DCEE-A9DB-4A64-8156-96E1A37C2E2C}"/>
              </a:ext>
            </a:extLst>
          </p:cNvPr>
          <p:cNvSpPr txBox="1"/>
          <p:nvPr/>
        </p:nvSpPr>
        <p:spPr>
          <a:xfrm>
            <a:off x="2991783" y="194717"/>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Results/Outputs</a:t>
            </a:r>
            <a:endParaRPr lang="en-GB" sz="2800" dirty="0">
              <a:solidFill>
                <a:srgbClr val="0961AA"/>
              </a:solidFill>
              <a:latin typeface="Arial" panose="020B0604020202020204" pitchFamily="34" charset="0"/>
              <a:cs typeface="Arial" panose="020B0604020202020204" pitchFamily="34" charset="0"/>
            </a:endParaRPr>
          </a:p>
        </p:txBody>
      </p:sp>
      <p:pic>
        <p:nvPicPr>
          <p:cNvPr id="25" name="Image 24">
            <a:extLst>
              <a:ext uri="{FF2B5EF4-FFF2-40B4-BE49-F238E27FC236}">
                <a16:creationId xmlns:a16="http://schemas.microsoft.com/office/drawing/2014/main" id="{A234B51D-FEF3-4812-A799-D5B5CF4AC1BE}"/>
              </a:ext>
            </a:extLst>
          </p:cNvPr>
          <p:cNvPicPr>
            <a:picLocks noChangeAspect="1"/>
          </p:cNvPicPr>
          <p:nvPr/>
        </p:nvPicPr>
        <p:blipFill>
          <a:blip r:embed="rId2"/>
          <a:stretch>
            <a:fillRect/>
          </a:stretch>
        </p:blipFill>
        <p:spPr>
          <a:xfrm>
            <a:off x="601068" y="1730731"/>
            <a:ext cx="11344275" cy="4124325"/>
          </a:xfrm>
          <a:prstGeom prst="rect">
            <a:avLst/>
          </a:prstGeom>
        </p:spPr>
      </p:pic>
    </p:spTree>
    <p:extLst>
      <p:ext uri="{BB962C8B-B14F-4D97-AF65-F5344CB8AC3E}">
        <p14:creationId xmlns:p14="http://schemas.microsoft.com/office/powerpoint/2010/main" val="3397804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523A02E-5FA2-4A2D-A126-688A880E7732}"/>
              </a:ext>
            </a:extLst>
          </p:cNvPr>
          <p:cNvSpPr txBox="1"/>
          <p:nvPr/>
        </p:nvSpPr>
        <p:spPr>
          <a:xfrm>
            <a:off x="200025" y="3167390"/>
            <a:ext cx="11991975" cy="523220"/>
          </a:xfrm>
          <a:prstGeom prst="rect">
            <a:avLst/>
          </a:prstGeom>
          <a:noFill/>
        </p:spPr>
        <p:txBody>
          <a:bodyPr wrap="square">
            <a:spAutoFit/>
          </a:bodyPr>
          <a:lstStyle/>
          <a:p>
            <a:pPr algn="ctr" defTabSz="685800"/>
            <a:r>
              <a:rPr lang="fr-FR" sz="2800" b="1" dirty="0">
                <a:solidFill>
                  <a:srgbClr val="0961AA"/>
                </a:solidFill>
                <a:cs typeface="Arial" panose="020B0604020202020204" pitchFamily="34" charset="0"/>
              </a:rPr>
              <a:t>REGULAR MONITORING OF ACTIVITIES THAT IMPACT THE FOREST COVER</a:t>
            </a:r>
          </a:p>
        </p:txBody>
      </p:sp>
      <p:sp>
        <p:nvSpPr>
          <p:cNvPr id="11" name="ZoneTexte 10">
            <a:extLst>
              <a:ext uri="{FF2B5EF4-FFF2-40B4-BE49-F238E27FC236}">
                <a16:creationId xmlns:a16="http://schemas.microsoft.com/office/drawing/2014/main" id="{E1EAFE30-4D40-44BE-9388-156FA7624831}"/>
              </a:ext>
            </a:extLst>
          </p:cNvPr>
          <p:cNvSpPr txBox="1"/>
          <p:nvPr/>
        </p:nvSpPr>
        <p:spPr>
          <a:xfrm>
            <a:off x="4542063" y="256205"/>
            <a:ext cx="5124451" cy="646331"/>
          </a:xfrm>
          <a:prstGeom prst="rect">
            <a:avLst/>
          </a:prstGeom>
          <a:noFill/>
        </p:spPr>
        <p:txBody>
          <a:bodyPr wrap="square">
            <a:spAutoFit/>
          </a:bodyPr>
          <a:lstStyle/>
          <a:p>
            <a:r>
              <a:rPr lang="fr-FR" sz="3600" b="1" dirty="0">
                <a:solidFill>
                  <a:srgbClr val="0961AA"/>
                </a:solidFill>
                <a:latin typeface="Arial" panose="020B0604020202020204" pitchFamily="34" charset="0"/>
                <a:cs typeface="Arial" panose="020B0604020202020204" pitchFamily="34" charset="0"/>
              </a:rPr>
              <a:t>Monitoring </a:t>
            </a:r>
            <a:r>
              <a:rPr lang="fr-FR" sz="3600" b="1" dirty="0" err="1">
                <a:solidFill>
                  <a:srgbClr val="0961AA"/>
                </a:solidFill>
                <a:latin typeface="Arial" panose="020B0604020202020204" pitchFamily="34" charset="0"/>
                <a:cs typeface="Arial" panose="020B0604020202020204" pitchFamily="34" charset="0"/>
              </a:rPr>
              <a:t>activities</a:t>
            </a:r>
            <a:endParaRPr lang="fr-FR" sz="3600" b="1"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109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CC1C1D-959F-40CC-9D2D-95D90BD39AF2}"/>
              </a:ext>
            </a:extLst>
          </p:cNvPr>
          <p:cNvPicPr>
            <a:picLocks noChangeAspect="1"/>
          </p:cNvPicPr>
          <p:nvPr/>
        </p:nvPicPr>
        <p:blipFill>
          <a:blip r:embed="rId2"/>
          <a:stretch>
            <a:fillRect/>
          </a:stretch>
        </p:blipFill>
        <p:spPr>
          <a:xfrm>
            <a:off x="81449" y="1904527"/>
            <a:ext cx="6307129" cy="1872000"/>
          </a:xfrm>
          <a:prstGeom prst="rect">
            <a:avLst/>
          </a:prstGeom>
        </p:spPr>
      </p:pic>
      <p:pic>
        <p:nvPicPr>
          <p:cNvPr id="3" name="Image 2">
            <a:extLst>
              <a:ext uri="{FF2B5EF4-FFF2-40B4-BE49-F238E27FC236}">
                <a16:creationId xmlns:a16="http://schemas.microsoft.com/office/drawing/2014/main" id="{8C8EA079-1F11-49C5-969C-3E9510AFC547}"/>
              </a:ext>
            </a:extLst>
          </p:cNvPr>
          <p:cNvPicPr>
            <a:picLocks noChangeAspect="1"/>
          </p:cNvPicPr>
          <p:nvPr/>
        </p:nvPicPr>
        <p:blipFill>
          <a:blip r:embed="rId3"/>
          <a:stretch>
            <a:fillRect/>
          </a:stretch>
        </p:blipFill>
        <p:spPr>
          <a:xfrm>
            <a:off x="165448" y="4365272"/>
            <a:ext cx="2762777" cy="1728000"/>
          </a:xfrm>
          <a:prstGeom prst="rect">
            <a:avLst/>
          </a:prstGeom>
        </p:spPr>
      </p:pic>
      <p:pic>
        <p:nvPicPr>
          <p:cNvPr id="4" name="Image 3">
            <a:extLst>
              <a:ext uri="{FF2B5EF4-FFF2-40B4-BE49-F238E27FC236}">
                <a16:creationId xmlns:a16="http://schemas.microsoft.com/office/drawing/2014/main" id="{97C22C0E-DD93-491E-9CDD-FCE917DB157B}"/>
              </a:ext>
            </a:extLst>
          </p:cNvPr>
          <p:cNvPicPr>
            <a:picLocks noChangeAspect="1"/>
          </p:cNvPicPr>
          <p:nvPr/>
        </p:nvPicPr>
        <p:blipFill>
          <a:blip r:embed="rId4"/>
          <a:stretch>
            <a:fillRect/>
          </a:stretch>
        </p:blipFill>
        <p:spPr>
          <a:xfrm>
            <a:off x="3235014" y="4356736"/>
            <a:ext cx="2874125" cy="1800000"/>
          </a:xfrm>
          <a:prstGeom prst="rect">
            <a:avLst/>
          </a:prstGeom>
        </p:spPr>
      </p:pic>
      <p:sp>
        <p:nvSpPr>
          <p:cNvPr id="5" name="ZoneTexte 4">
            <a:extLst>
              <a:ext uri="{FF2B5EF4-FFF2-40B4-BE49-F238E27FC236}">
                <a16:creationId xmlns:a16="http://schemas.microsoft.com/office/drawing/2014/main" id="{335991F9-C965-48D5-B085-A07974FC2ABA}"/>
              </a:ext>
            </a:extLst>
          </p:cNvPr>
          <p:cNvSpPr txBox="1">
            <a:spLocks noChangeArrowheads="1"/>
          </p:cNvSpPr>
          <p:nvPr/>
        </p:nvSpPr>
        <p:spPr bwMode="auto">
          <a:xfrm>
            <a:off x="682185" y="3970739"/>
            <a:ext cx="4768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fr-FR" sz="1400" i="1" dirty="0">
                <a:latin typeface="Arial Black" panose="020B0A04020102020204" pitchFamily="34" charset="0"/>
                <a:ea typeface="+mj-ea"/>
                <a:cs typeface="+mj-cs"/>
              </a:rPr>
              <a:t>Low soil cover, bare soil, shifting cultivation </a:t>
            </a:r>
            <a:endParaRPr lang="fr-FR" altLang="fr-FR" sz="1400" i="1" dirty="0">
              <a:latin typeface="Arial Black" panose="020B0A04020102020204" pitchFamily="34" charset="0"/>
              <a:ea typeface="+mj-ea"/>
              <a:cs typeface="+mj-cs"/>
            </a:endParaRPr>
          </a:p>
        </p:txBody>
      </p:sp>
      <p:sp>
        <p:nvSpPr>
          <p:cNvPr id="6" name="Ellipse 5">
            <a:extLst>
              <a:ext uri="{FF2B5EF4-FFF2-40B4-BE49-F238E27FC236}">
                <a16:creationId xmlns:a16="http://schemas.microsoft.com/office/drawing/2014/main" id="{17FE4D32-3F21-40BC-826A-B05FE754CFF6}"/>
              </a:ext>
            </a:extLst>
          </p:cNvPr>
          <p:cNvSpPr/>
          <p:nvPr/>
        </p:nvSpPr>
        <p:spPr>
          <a:xfrm>
            <a:off x="876060" y="4846483"/>
            <a:ext cx="985422" cy="852256"/>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dirty="0">
              <a:solidFill>
                <a:srgbClr val="000000"/>
              </a:solidFill>
              <a:latin typeface="Calibri"/>
              <a:ea typeface="Calibri"/>
              <a:cs typeface="Calibri"/>
              <a:sym typeface="Calibri"/>
            </a:endParaRPr>
          </a:p>
        </p:txBody>
      </p:sp>
      <p:sp>
        <p:nvSpPr>
          <p:cNvPr id="7" name="ZoneTexte 6">
            <a:extLst>
              <a:ext uri="{FF2B5EF4-FFF2-40B4-BE49-F238E27FC236}">
                <a16:creationId xmlns:a16="http://schemas.microsoft.com/office/drawing/2014/main" id="{2F6C5E32-1390-4F0F-962A-572C2A00EDFC}"/>
              </a:ext>
            </a:extLst>
          </p:cNvPr>
          <p:cNvSpPr txBox="1">
            <a:spLocks noChangeArrowheads="1"/>
          </p:cNvSpPr>
          <p:nvPr/>
        </p:nvSpPr>
        <p:spPr bwMode="auto">
          <a:xfrm>
            <a:off x="1403062" y="1447626"/>
            <a:ext cx="30746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400" i="1" dirty="0">
                <a:latin typeface="Arial Black" panose="020B0A04020102020204" pitchFamily="34" charset="0"/>
                <a:ea typeface="+mj-ea"/>
                <a:cs typeface="+mj-cs"/>
              </a:rPr>
              <a:t>Logging</a:t>
            </a:r>
          </a:p>
        </p:txBody>
      </p:sp>
      <p:sp>
        <p:nvSpPr>
          <p:cNvPr id="8" name="Ellipse 7">
            <a:extLst>
              <a:ext uri="{FF2B5EF4-FFF2-40B4-BE49-F238E27FC236}">
                <a16:creationId xmlns:a16="http://schemas.microsoft.com/office/drawing/2014/main" id="{55062B2E-4472-4404-967D-47C7F8E5AF82}"/>
              </a:ext>
            </a:extLst>
          </p:cNvPr>
          <p:cNvSpPr/>
          <p:nvPr/>
        </p:nvSpPr>
        <p:spPr>
          <a:xfrm>
            <a:off x="3984982" y="4858725"/>
            <a:ext cx="985422" cy="852256"/>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dirty="0">
              <a:solidFill>
                <a:srgbClr val="000000"/>
              </a:solidFill>
              <a:latin typeface="Calibri"/>
              <a:ea typeface="Calibri"/>
              <a:cs typeface="Calibri"/>
              <a:sym typeface="Calibri"/>
            </a:endParaRPr>
          </a:p>
        </p:txBody>
      </p:sp>
      <p:sp>
        <p:nvSpPr>
          <p:cNvPr id="9" name="Ellipse 8">
            <a:extLst>
              <a:ext uri="{FF2B5EF4-FFF2-40B4-BE49-F238E27FC236}">
                <a16:creationId xmlns:a16="http://schemas.microsoft.com/office/drawing/2014/main" id="{8F94070B-62D9-41E2-85E6-C7D3EADD01FA}"/>
              </a:ext>
            </a:extLst>
          </p:cNvPr>
          <p:cNvSpPr/>
          <p:nvPr/>
        </p:nvSpPr>
        <p:spPr>
          <a:xfrm>
            <a:off x="567564" y="2023384"/>
            <a:ext cx="1467859" cy="1275875"/>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dirty="0">
              <a:solidFill>
                <a:srgbClr val="000000"/>
              </a:solidFill>
              <a:latin typeface="Calibri"/>
              <a:ea typeface="Calibri"/>
              <a:cs typeface="Calibri"/>
              <a:sym typeface="Calibri"/>
            </a:endParaRPr>
          </a:p>
        </p:txBody>
      </p:sp>
      <p:sp>
        <p:nvSpPr>
          <p:cNvPr id="10" name="Ellipse 9">
            <a:extLst>
              <a:ext uri="{FF2B5EF4-FFF2-40B4-BE49-F238E27FC236}">
                <a16:creationId xmlns:a16="http://schemas.microsoft.com/office/drawing/2014/main" id="{1E055DCD-3E02-4ECB-91CD-E39D889C5F1A}"/>
              </a:ext>
            </a:extLst>
          </p:cNvPr>
          <p:cNvSpPr/>
          <p:nvPr/>
        </p:nvSpPr>
        <p:spPr>
          <a:xfrm>
            <a:off x="3743764" y="2011822"/>
            <a:ext cx="1467859" cy="1275875"/>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dirty="0">
              <a:solidFill>
                <a:srgbClr val="000000"/>
              </a:solidFill>
              <a:latin typeface="Calibri"/>
              <a:ea typeface="Calibri"/>
              <a:cs typeface="Calibri"/>
              <a:sym typeface="Calibri"/>
            </a:endParaRPr>
          </a:p>
        </p:txBody>
      </p:sp>
      <p:pic>
        <p:nvPicPr>
          <p:cNvPr id="22" name="Image 21">
            <a:extLst>
              <a:ext uri="{FF2B5EF4-FFF2-40B4-BE49-F238E27FC236}">
                <a16:creationId xmlns:a16="http://schemas.microsoft.com/office/drawing/2014/main" id="{F21CBEA9-2A42-40B0-B74A-57548AA60BF5}"/>
              </a:ext>
            </a:extLst>
          </p:cNvPr>
          <p:cNvPicPr>
            <a:picLocks noChangeAspect="1"/>
          </p:cNvPicPr>
          <p:nvPr/>
        </p:nvPicPr>
        <p:blipFill rotWithShape="1">
          <a:blip r:embed="rId5"/>
          <a:srcRect l="1886" t="2810" r="599" b="2275"/>
          <a:stretch/>
        </p:blipFill>
        <p:spPr>
          <a:xfrm>
            <a:off x="6949252" y="1291822"/>
            <a:ext cx="4675066" cy="1440000"/>
          </a:xfrm>
          <a:prstGeom prst="rect">
            <a:avLst/>
          </a:prstGeom>
        </p:spPr>
      </p:pic>
      <p:pic>
        <p:nvPicPr>
          <p:cNvPr id="23" name="Image 22">
            <a:extLst>
              <a:ext uri="{FF2B5EF4-FFF2-40B4-BE49-F238E27FC236}">
                <a16:creationId xmlns:a16="http://schemas.microsoft.com/office/drawing/2014/main" id="{DA6351CA-5DBC-4B7A-AC42-67EA57826AC0}"/>
              </a:ext>
            </a:extLst>
          </p:cNvPr>
          <p:cNvPicPr>
            <a:picLocks noChangeAspect="1"/>
          </p:cNvPicPr>
          <p:nvPr/>
        </p:nvPicPr>
        <p:blipFill rotWithShape="1">
          <a:blip r:embed="rId6"/>
          <a:srcRect l="1787" t="6013" r="1471" b="1876"/>
          <a:stretch/>
        </p:blipFill>
        <p:spPr>
          <a:xfrm>
            <a:off x="6922995" y="2943501"/>
            <a:ext cx="4716188" cy="1628676"/>
          </a:xfrm>
          <a:prstGeom prst="rect">
            <a:avLst/>
          </a:prstGeom>
        </p:spPr>
      </p:pic>
      <p:pic>
        <p:nvPicPr>
          <p:cNvPr id="24" name="Image 23">
            <a:extLst>
              <a:ext uri="{FF2B5EF4-FFF2-40B4-BE49-F238E27FC236}">
                <a16:creationId xmlns:a16="http://schemas.microsoft.com/office/drawing/2014/main" id="{BB0C8877-75DF-4183-9950-F569C7F71E5D}"/>
              </a:ext>
            </a:extLst>
          </p:cNvPr>
          <p:cNvPicPr>
            <a:picLocks noChangeAspect="1"/>
          </p:cNvPicPr>
          <p:nvPr/>
        </p:nvPicPr>
        <p:blipFill rotWithShape="1">
          <a:blip r:embed="rId7"/>
          <a:srcRect l="2822" b="549"/>
          <a:stretch/>
        </p:blipFill>
        <p:spPr>
          <a:xfrm>
            <a:off x="6952725" y="4756178"/>
            <a:ext cx="4686458" cy="1620000"/>
          </a:xfrm>
          <a:prstGeom prst="rect">
            <a:avLst/>
          </a:prstGeom>
        </p:spPr>
      </p:pic>
      <p:sp>
        <p:nvSpPr>
          <p:cNvPr id="25" name="ZoneTexte 24">
            <a:extLst>
              <a:ext uri="{FF2B5EF4-FFF2-40B4-BE49-F238E27FC236}">
                <a16:creationId xmlns:a16="http://schemas.microsoft.com/office/drawing/2014/main" id="{67EF445C-D225-42F9-A4E2-34DA08D2FB91}"/>
              </a:ext>
            </a:extLst>
          </p:cNvPr>
          <p:cNvSpPr txBox="1">
            <a:spLocks noChangeArrowheads="1"/>
          </p:cNvSpPr>
          <p:nvPr/>
        </p:nvSpPr>
        <p:spPr bwMode="auto">
          <a:xfrm>
            <a:off x="7596562" y="1069501"/>
            <a:ext cx="30746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400" i="1" dirty="0" err="1">
                <a:latin typeface="Arial Black" panose="020B0A04020102020204" pitchFamily="34" charset="0"/>
                <a:ea typeface="+mj-ea"/>
                <a:cs typeface="+mj-cs"/>
              </a:rPr>
              <a:t>Agro-industry</a:t>
            </a:r>
            <a:endParaRPr lang="fr-FR" altLang="fr-FR" sz="1400" i="1" dirty="0">
              <a:latin typeface="Arial Black" panose="020B0A04020102020204" pitchFamily="34" charset="0"/>
              <a:ea typeface="+mj-ea"/>
              <a:cs typeface="+mj-cs"/>
            </a:endParaRPr>
          </a:p>
        </p:txBody>
      </p:sp>
      <p:sp>
        <p:nvSpPr>
          <p:cNvPr id="26" name="ZoneTexte 25">
            <a:extLst>
              <a:ext uri="{FF2B5EF4-FFF2-40B4-BE49-F238E27FC236}">
                <a16:creationId xmlns:a16="http://schemas.microsoft.com/office/drawing/2014/main" id="{85FDA115-D44D-4042-9415-054C835CB4AA}"/>
              </a:ext>
            </a:extLst>
          </p:cNvPr>
          <p:cNvSpPr txBox="1">
            <a:spLocks noChangeArrowheads="1"/>
          </p:cNvSpPr>
          <p:nvPr/>
        </p:nvSpPr>
        <p:spPr bwMode="auto">
          <a:xfrm>
            <a:off x="7745940" y="2715171"/>
            <a:ext cx="30746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400" i="1" dirty="0">
                <a:latin typeface="Arial Black" panose="020B0A04020102020204" pitchFamily="34" charset="0"/>
                <a:ea typeface="+mj-ea"/>
                <a:cs typeface="+mj-cs"/>
              </a:rPr>
              <a:t>Mining</a:t>
            </a:r>
          </a:p>
        </p:txBody>
      </p:sp>
      <p:sp>
        <p:nvSpPr>
          <p:cNvPr id="27" name="ZoneTexte 26">
            <a:extLst>
              <a:ext uri="{FF2B5EF4-FFF2-40B4-BE49-F238E27FC236}">
                <a16:creationId xmlns:a16="http://schemas.microsoft.com/office/drawing/2014/main" id="{7E6B9454-264C-4FF6-9657-51AC233202A3}"/>
              </a:ext>
            </a:extLst>
          </p:cNvPr>
          <p:cNvSpPr txBox="1">
            <a:spLocks noChangeArrowheads="1"/>
          </p:cNvSpPr>
          <p:nvPr/>
        </p:nvSpPr>
        <p:spPr bwMode="auto">
          <a:xfrm>
            <a:off x="7698202" y="4563249"/>
            <a:ext cx="30746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100" i="1" dirty="0" err="1">
                <a:latin typeface="Arial Black" panose="020B0A04020102020204" pitchFamily="34" charset="0"/>
                <a:ea typeface="+mj-ea"/>
                <a:cs typeface="+mj-cs"/>
              </a:rPr>
              <a:t>Urbanization</a:t>
            </a:r>
            <a:endParaRPr lang="fr-FR" altLang="fr-FR" sz="1100" i="1" dirty="0">
              <a:latin typeface="Arial Black" panose="020B0A04020102020204" pitchFamily="34" charset="0"/>
              <a:ea typeface="+mj-ea"/>
              <a:cs typeface="+mj-cs"/>
            </a:endParaRPr>
          </a:p>
        </p:txBody>
      </p:sp>
      <p:sp>
        <p:nvSpPr>
          <p:cNvPr id="28" name="Ellipse 27">
            <a:extLst>
              <a:ext uri="{FF2B5EF4-FFF2-40B4-BE49-F238E27FC236}">
                <a16:creationId xmlns:a16="http://schemas.microsoft.com/office/drawing/2014/main" id="{E030B9EB-3FBF-4757-BF65-4660855C8AB8}"/>
              </a:ext>
            </a:extLst>
          </p:cNvPr>
          <p:cNvSpPr/>
          <p:nvPr/>
        </p:nvSpPr>
        <p:spPr>
          <a:xfrm>
            <a:off x="7381486" y="1599599"/>
            <a:ext cx="715433" cy="646545"/>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a:solidFill>
                <a:srgbClr val="000000"/>
              </a:solidFill>
              <a:latin typeface="Calibri"/>
              <a:ea typeface="Calibri"/>
              <a:cs typeface="Calibri"/>
              <a:sym typeface="Calibri"/>
            </a:endParaRPr>
          </a:p>
        </p:txBody>
      </p:sp>
      <p:sp>
        <p:nvSpPr>
          <p:cNvPr id="29" name="Ellipse 28">
            <a:extLst>
              <a:ext uri="{FF2B5EF4-FFF2-40B4-BE49-F238E27FC236}">
                <a16:creationId xmlns:a16="http://schemas.microsoft.com/office/drawing/2014/main" id="{4DDDE8EA-C72A-44C0-A3E2-C0735A6FC907}"/>
              </a:ext>
            </a:extLst>
          </p:cNvPr>
          <p:cNvSpPr/>
          <p:nvPr/>
        </p:nvSpPr>
        <p:spPr>
          <a:xfrm>
            <a:off x="9911255" y="1769888"/>
            <a:ext cx="715433" cy="646545"/>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a:solidFill>
                <a:srgbClr val="000000"/>
              </a:solidFill>
              <a:latin typeface="Calibri"/>
              <a:ea typeface="Calibri"/>
              <a:cs typeface="Calibri"/>
              <a:sym typeface="Calibri"/>
            </a:endParaRPr>
          </a:p>
        </p:txBody>
      </p:sp>
      <p:sp>
        <p:nvSpPr>
          <p:cNvPr id="30" name="Ellipse 29">
            <a:extLst>
              <a:ext uri="{FF2B5EF4-FFF2-40B4-BE49-F238E27FC236}">
                <a16:creationId xmlns:a16="http://schemas.microsoft.com/office/drawing/2014/main" id="{E711BAD5-E66D-4AD8-B843-BC19627D1F2D}"/>
              </a:ext>
            </a:extLst>
          </p:cNvPr>
          <p:cNvSpPr/>
          <p:nvPr/>
        </p:nvSpPr>
        <p:spPr>
          <a:xfrm>
            <a:off x="7343306" y="3473795"/>
            <a:ext cx="918711" cy="878342"/>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a:solidFill>
                <a:srgbClr val="000000"/>
              </a:solidFill>
              <a:latin typeface="Calibri"/>
              <a:ea typeface="Calibri"/>
              <a:cs typeface="Calibri"/>
              <a:sym typeface="Calibri"/>
            </a:endParaRPr>
          </a:p>
        </p:txBody>
      </p:sp>
      <p:sp>
        <p:nvSpPr>
          <p:cNvPr id="31" name="Ellipse 30">
            <a:extLst>
              <a:ext uri="{FF2B5EF4-FFF2-40B4-BE49-F238E27FC236}">
                <a16:creationId xmlns:a16="http://schemas.microsoft.com/office/drawing/2014/main" id="{2BD5D51A-E7FF-4782-A437-89AC2C5E56ED}"/>
              </a:ext>
            </a:extLst>
          </p:cNvPr>
          <p:cNvSpPr/>
          <p:nvPr/>
        </p:nvSpPr>
        <p:spPr>
          <a:xfrm>
            <a:off x="9512377" y="3429001"/>
            <a:ext cx="1073149" cy="958272"/>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a:solidFill>
                <a:srgbClr val="000000"/>
              </a:solidFill>
              <a:latin typeface="Calibri"/>
              <a:ea typeface="Calibri"/>
              <a:cs typeface="Calibri"/>
              <a:sym typeface="Calibri"/>
            </a:endParaRPr>
          </a:p>
        </p:txBody>
      </p:sp>
      <p:sp>
        <p:nvSpPr>
          <p:cNvPr id="32" name="Ellipse 31">
            <a:extLst>
              <a:ext uri="{FF2B5EF4-FFF2-40B4-BE49-F238E27FC236}">
                <a16:creationId xmlns:a16="http://schemas.microsoft.com/office/drawing/2014/main" id="{FA46A8CF-2AD9-4F45-A292-B7CE8CF1B93B}"/>
              </a:ext>
            </a:extLst>
          </p:cNvPr>
          <p:cNvSpPr/>
          <p:nvPr/>
        </p:nvSpPr>
        <p:spPr>
          <a:xfrm>
            <a:off x="7596562" y="5035971"/>
            <a:ext cx="715433" cy="646545"/>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a:solidFill>
                <a:srgbClr val="000000"/>
              </a:solidFill>
              <a:latin typeface="Calibri"/>
              <a:ea typeface="Calibri"/>
              <a:cs typeface="Calibri"/>
              <a:sym typeface="Calibri"/>
            </a:endParaRPr>
          </a:p>
        </p:txBody>
      </p:sp>
      <p:sp>
        <p:nvSpPr>
          <p:cNvPr id="33" name="Ellipse 32">
            <a:extLst>
              <a:ext uri="{FF2B5EF4-FFF2-40B4-BE49-F238E27FC236}">
                <a16:creationId xmlns:a16="http://schemas.microsoft.com/office/drawing/2014/main" id="{E55D5879-6500-45A2-B337-1BCE30373A5A}"/>
              </a:ext>
            </a:extLst>
          </p:cNvPr>
          <p:cNvSpPr/>
          <p:nvPr/>
        </p:nvSpPr>
        <p:spPr>
          <a:xfrm>
            <a:off x="9870093" y="5141954"/>
            <a:ext cx="715433" cy="646545"/>
          </a:xfrm>
          <a:prstGeom prst="ellipse">
            <a:avLst/>
          </a:prstGeom>
          <a:noFill/>
          <a:ln w="19050">
            <a:solidFill>
              <a:srgbClr val="FF0000"/>
            </a:solid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fr-F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0568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B07E72-40FD-4F24-810C-B0488924E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77" y="1833675"/>
            <a:ext cx="3966327" cy="34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7E4906C8-C934-4E62-9F1D-75401FBF3B80}"/>
              </a:ext>
            </a:extLst>
          </p:cNvPr>
          <p:cNvSpPr txBox="1"/>
          <p:nvPr/>
        </p:nvSpPr>
        <p:spPr>
          <a:xfrm>
            <a:off x="3678677" y="5326588"/>
            <a:ext cx="4185383" cy="1015663"/>
          </a:xfrm>
          <a:prstGeom prst="rect">
            <a:avLst/>
          </a:prstGeom>
          <a:noFill/>
        </p:spPr>
        <p:txBody>
          <a:bodyPr wrap="square">
            <a:spAutoFit/>
          </a:bodyPr>
          <a:lstStyle/>
          <a:p>
            <a:pPr>
              <a:defRPr/>
            </a:pPr>
            <a:r>
              <a:rPr lang="en-US" sz="1200" dirty="0"/>
              <a:t>The analysis of satellite images has revealed new activities. </a:t>
            </a:r>
          </a:p>
          <a:p>
            <a:pPr>
              <a:defRPr/>
            </a:pPr>
            <a:r>
              <a:rPr lang="en-US" sz="1200" dirty="0"/>
              <a:t>In second quarter, 2615.93 ha of forest loss</a:t>
            </a:r>
          </a:p>
          <a:p>
            <a:pPr marL="285750" indent="-285750">
              <a:buFont typeface="Arial" panose="020B0604020202020204" pitchFamily="34" charset="0"/>
              <a:buChar char="•"/>
              <a:defRPr/>
            </a:pPr>
            <a:r>
              <a:rPr lang="en-US" sz="1200" dirty="0"/>
              <a:t>56 active logging concessions; </a:t>
            </a:r>
          </a:p>
          <a:p>
            <a:pPr marL="285750" indent="-285750">
              <a:buFont typeface="Arial" panose="020B0604020202020204" pitchFamily="34" charset="0"/>
              <a:buChar char="•"/>
              <a:defRPr/>
            </a:pPr>
            <a:r>
              <a:rPr lang="en-US" sz="1200" dirty="0"/>
              <a:t>425 permits out of 826, nearly 51.45%, are considered active.</a:t>
            </a:r>
          </a:p>
        </p:txBody>
      </p:sp>
      <p:pic>
        <p:nvPicPr>
          <p:cNvPr id="9" name="Image 2">
            <a:extLst>
              <a:ext uri="{FF2B5EF4-FFF2-40B4-BE49-F238E27FC236}">
                <a16:creationId xmlns:a16="http://schemas.microsoft.com/office/drawing/2014/main" id="{1CA88987-A62D-46DE-A695-5407BF626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953" y="1414338"/>
            <a:ext cx="4270161" cy="47191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54B202A-8AC9-4206-9027-27F087A444A6}"/>
              </a:ext>
            </a:extLst>
          </p:cNvPr>
          <p:cNvSpPr txBox="1"/>
          <p:nvPr/>
        </p:nvSpPr>
        <p:spPr>
          <a:xfrm>
            <a:off x="61698" y="1048356"/>
            <a:ext cx="6138862" cy="523220"/>
          </a:xfrm>
          <a:prstGeom prst="rect">
            <a:avLst/>
          </a:prstGeom>
          <a:noFill/>
        </p:spPr>
        <p:txBody>
          <a:bodyPr wrap="square">
            <a:spAutoFit/>
          </a:bodyPr>
          <a:lstStyle>
            <a:defPPr>
              <a:defRPr lang="en-US"/>
            </a:defPPr>
            <a:lvl1pPr algn="ctr" defTabSz="685800">
              <a:defRPr sz="2800" b="1">
                <a:solidFill>
                  <a:srgbClr val="0961AA"/>
                </a:solidFill>
                <a:latin typeface="Arial" panose="020B0604020202020204" pitchFamily="34" charset="0"/>
                <a:cs typeface="Arial" panose="020B0604020202020204" pitchFamily="34" charset="0"/>
              </a:defRPr>
            </a:lvl1pPr>
          </a:lstStyle>
          <a:p>
            <a:r>
              <a:rPr lang="fr-FR" dirty="0">
                <a:latin typeface="+mn-lt"/>
              </a:rPr>
              <a:t>Logging Monitoring</a:t>
            </a:r>
          </a:p>
        </p:txBody>
      </p:sp>
      <p:pic>
        <p:nvPicPr>
          <p:cNvPr id="14" name="Image 13">
            <a:extLst>
              <a:ext uri="{FF2B5EF4-FFF2-40B4-BE49-F238E27FC236}">
                <a16:creationId xmlns:a16="http://schemas.microsoft.com/office/drawing/2014/main" id="{B95B1562-2201-4803-BF5E-C9C487F2406E}"/>
              </a:ext>
            </a:extLst>
          </p:cNvPr>
          <p:cNvPicPr>
            <a:picLocks noChangeAspect="1"/>
          </p:cNvPicPr>
          <p:nvPr/>
        </p:nvPicPr>
        <p:blipFill>
          <a:blip r:embed="rId4"/>
          <a:stretch>
            <a:fillRect/>
          </a:stretch>
        </p:blipFill>
        <p:spPr>
          <a:xfrm>
            <a:off x="78227" y="1697514"/>
            <a:ext cx="3600450" cy="4630767"/>
          </a:xfrm>
          <a:prstGeom prst="rect">
            <a:avLst/>
          </a:prstGeom>
          <a:ln w="9525">
            <a:solidFill>
              <a:schemeClr val="tx1"/>
            </a:solidFill>
          </a:ln>
        </p:spPr>
      </p:pic>
    </p:spTree>
    <p:extLst>
      <p:ext uri="{BB962C8B-B14F-4D97-AF65-F5344CB8AC3E}">
        <p14:creationId xmlns:p14="http://schemas.microsoft.com/office/powerpoint/2010/main" val="382092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A54B202A-8AC9-4206-9027-27F087A444A6}"/>
              </a:ext>
            </a:extLst>
          </p:cNvPr>
          <p:cNvSpPr txBox="1"/>
          <p:nvPr/>
        </p:nvSpPr>
        <p:spPr>
          <a:xfrm>
            <a:off x="61698" y="1048356"/>
            <a:ext cx="6138862" cy="523220"/>
          </a:xfrm>
          <a:prstGeom prst="rect">
            <a:avLst/>
          </a:prstGeom>
          <a:noFill/>
        </p:spPr>
        <p:txBody>
          <a:bodyPr wrap="square">
            <a:spAutoFit/>
          </a:bodyPr>
          <a:lstStyle>
            <a:defPPr>
              <a:defRPr lang="en-US"/>
            </a:defPPr>
            <a:lvl1pPr algn="ctr" defTabSz="685800">
              <a:defRPr sz="2800" b="1">
                <a:solidFill>
                  <a:srgbClr val="0961AA"/>
                </a:solidFill>
                <a:latin typeface="Arial" panose="020B0604020202020204" pitchFamily="34" charset="0"/>
                <a:cs typeface="Arial" panose="020B0604020202020204" pitchFamily="34" charset="0"/>
              </a:defRPr>
            </a:lvl1pPr>
          </a:lstStyle>
          <a:p>
            <a:r>
              <a:rPr lang="fr-FR" dirty="0">
                <a:latin typeface="+mn-lt"/>
              </a:rPr>
              <a:t>Mining Monitoring</a:t>
            </a:r>
          </a:p>
        </p:txBody>
      </p:sp>
      <p:pic>
        <p:nvPicPr>
          <p:cNvPr id="3" name="Image 2">
            <a:extLst>
              <a:ext uri="{FF2B5EF4-FFF2-40B4-BE49-F238E27FC236}">
                <a16:creationId xmlns:a16="http://schemas.microsoft.com/office/drawing/2014/main" id="{C72FD56B-20C7-40D5-BC87-3A4D3AFDFB15}"/>
              </a:ext>
            </a:extLst>
          </p:cNvPr>
          <p:cNvPicPr>
            <a:picLocks noChangeAspect="1"/>
          </p:cNvPicPr>
          <p:nvPr/>
        </p:nvPicPr>
        <p:blipFill>
          <a:blip r:embed="rId3"/>
          <a:stretch>
            <a:fillRect/>
          </a:stretch>
        </p:blipFill>
        <p:spPr>
          <a:xfrm>
            <a:off x="61698" y="1571576"/>
            <a:ext cx="3462552" cy="4897807"/>
          </a:xfrm>
          <a:prstGeom prst="rect">
            <a:avLst/>
          </a:prstGeom>
          <a:ln w="9525">
            <a:solidFill>
              <a:schemeClr val="tx1"/>
            </a:solidFill>
          </a:ln>
        </p:spPr>
      </p:pic>
      <p:pic>
        <p:nvPicPr>
          <p:cNvPr id="10" name="Image 9">
            <a:extLst>
              <a:ext uri="{FF2B5EF4-FFF2-40B4-BE49-F238E27FC236}">
                <a16:creationId xmlns:a16="http://schemas.microsoft.com/office/drawing/2014/main" id="{DAB488B5-FFA0-478D-9835-C3315108FA01}"/>
              </a:ext>
            </a:extLst>
          </p:cNvPr>
          <p:cNvPicPr>
            <a:picLocks noChangeAspect="1"/>
          </p:cNvPicPr>
          <p:nvPr/>
        </p:nvPicPr>
        <p:blipFill rotWithShape="1">
          <a:blip r:embed="rId4"/>
          <a:srcRect t="35459" b="3395"/>
          <a:stretch/>
        </p:blipFill>
        <p:spPr>
          <a:xfrm>
            <a:off x="3520519" y="1987912"/>
            <a:ext cx="4204247" cy="3452534"/>
          </a:xfrm>
          <a:prstGeom prst="rect">
            <a:avLst/>
          </a:prstGeom>
        </p:spPr>
      </p:pic>
      <p:sp>
        <p:nvSpPr>
          <p:cNvPr id="13" name="ZoneTexte 12">
            <a:extLst>
              <a:ext uri="{FF2B5EF4-FFF2-40B4-BE49-F238E27FC236}">
                <a16:creationId xmlns:a16="http://schemas.microsoft.com/office/drawing/2014/main" id="{46FE178E-6E21-4BD1-BFB6-686D9031256E}"/>
              </a:ext>
            </a:extLst>
          </p:cNvPr>
          <p:cNvSpPr txBox="1"/>
          <p:nvPr/>
        </p:nvSpPr>
        <p:spPr>
          <a:xfrm>
            <a:off x="3661026" y="5545027"/>
            <a:ext cx="4204247" cy="830997"/>
          </a:xfrm>
          <a:prstGeom prst="rect">
            <a:avLst/>
          </a:prstGeom>
          <a:noFill/>
        </p:spPr>
        <p:txBody>
          <a:bodyPr wrap="square">
            <a:spAutoFit/>
          </a:bodyPr>
          <a:lstStyle/>
          <a:p>
            <a:r>
              <a:rPr lang="fr-FR" sz="1200" dirty="0"/>
              <a:t>The </a:t>
            </a:r>
            <a:r>
              <a:rPr lang="fr-FR" sz="1200" dirty="0" err="1"/>
              <a:t>analysis</a:t>
            </a:r>
            <a:r>
              <a:rPr lang="fr-FR" sz="1200" dirty="0"/>
              <a:t> of satellite images </a:t>
            </a:r>
            <a:r>
              <a:rPr lang="fr-FR" sz="1200" dirty="0" err="1"/>
              <a:t>from</a:t>
            </a:r>
            <a:r>
              <a:rPr lang="fr-FR" sz="1200" dirty="0"/>
              <a:t> the second quarter of 2022  has </a:t>
            </a:r>
            <a:r>
              <a:rPr lang="fr-FR" sz="1200" dirty="0" err="1"/>
              <a:t>enabled</a:t>
            </a:r>
            <a:r>
              <a:rPr lang="fr-FR" sz="1200" dirty="0"/>
              <a:t> the mapping of forest </a:t>
            </a:r>
            <a:r>
              <a:rPr lang="fr-FR" sz="1200" dirty="0" err="1"/>
              <a:t>losses</a:t>
            </a:r>
            <a:r>
              <a:rPr lang="fr-FR" sz="1200" dirty="0"/>
              <a:t> </a:t>
            </a:r>
            <a:r>
              <a:rPr lang="fr-FR" sz="1200" dirty="0" err="1"/>
              <a:t>related</a:t>
            </a:r>
            <a:r>
              <a:rPr lang="fr-FR" sz="1200" dirty="0"/>
              <a:t> to </a:t>
            </a:r>
            <a:r>
              <a:rPr lang="fr-FR" sz="1200" dirty="0" err="1"/>
              <a:t>mining</a:t>
            </a:r>
            <a:r>
              <a:rPr lang="fr-FR" sz="1200" dirty="0"/>
              <a:t>, </a:t>
            </a:r>
            <a:r>
              <a:rPr lang="fr-FR" sz="1200" dirty="0" err="1"/>
              <a:t>across</a:t>
            </a:r>
            <a:r>
              <a:rPr lang="fr-FR" sz="1200" dirty="0"/>
              <a:t> all </a:t>
            </a:r>
            <a:r>
              <a:rPr lang="fr-FR" sz="1200" dirty="0" err="1"/>
              <a:t>mining</a:t>
            </a:r>
            <a:r>
              <a:rPr lang="fr-FR" sz="1200" dirty="0"/>
              <a:t> </a:t>
            </a:r>
            <a:r>
              <a:rPr lang="fr-FR" sz="1200" dirty="0" err="1"/>
              <a:t>permits</a:t>
            </a:r>
            <a:r>
              <a:rPr lang="fr-FR" sz="1200" dirty="0"/>
              <a:t> in Gabon. Over </a:t>
            </a:r>
            <a:r>
              <a:rPr lang="fr-FR" sz="1200" dirty="0" err="1"/>
              <a:t>this</a:t>
            </a:r>
            <a:r>
              <a:rPr lang="fr-FR" sz="1200" dirty="0"/>
              <a:t> </a:t>
            </a:r>
            <a:r>
              <a:rPr lang="fr-FR" sz="1200" dirty="0" err="1"/>
              <a:t>period</a:t>
            </a:r>
            <a:r>
              <a:rPr lang="fr-FR" sz="1200" dirty="0"/>
              <a:t>, 401.32 ha of forest </a:t>
            </a:r>
            <a:r>
              <a:rPr lang="fr-FR" sz="1200" dirty="0" err="1"/>
              <a:t>loss</a:t>
            </a:r>
            <a:r>
              <a:rPr lang="fr-FR" sz="1200" dirty="0"/>
              <a:t> </a:t>
            </a:r>
            <a:r>
              <a:rPr lang="fr-FR" sz="1200" dirty="0" err="1"/>
              <a:t>were</a:t>
            </a:r>
            <a:r>
              <a:rPr lang="fr-FR" sz="1200" dirty="0"/>
              <a:t> </a:t>
            </a:r>
            <a:r>
              <a:rPr lang="fr-FR" sz="1200" dirty="0" err="1"/>
              <a:t>detected</a:t>
            </a:r>
            <a:r>
              <a:rPr lang="fr-FR" sz="1200" dirty="0"/>
              <a:t>.</a:t>
            </a:r>
          </a:p>
        </p:txBody>
      </p:sp>
      <p:pic>
        <p:nvPicPr>
          <p:cNvPr id="15" name="Image 2">
            <a:extLst>
              <a:ext uri="{FF2B5EF4-FFF2-40B4-BE49-F238E27FC236}">
                <a16:creationId xmlns:a16="http://schemas.microsoft.com/office/drawing/2014/main" id="{C39D1FF5-B89F-4FC1-A137-E220AC93F3EC}"/>
              </a:ext>
            </a:extLst>
          </p:cNvPr>
          <p:cNvPicPr>
            <a:picLocks noChangeAspect="1"/>
          </p:cNvPicPr>
          <p:nvPr/>
        </p:nvPicPr>
        <p:blipFill>
          <a:blip r:embed="rId5">
            <a:extLst>
              <a:ext uri="{28A0092B-C50C-407E-A947-70E740481C1C}">
                <a14:useLocalDpi xmlns:a14="http://schemas.microsoft.com/office/drawing/2010/main" val="0"/>
              </a:ext>
            </a:extLst>
          </a:blip>
          <a:srcRect l="1266" t="569"/>
          <a:stretch>
            <a:fillRect/>
          </a:stretch>
        </p:blipFill>
        <p:spPr bwMode="auto">
          <a:xfrm>
            <a:off x="7721035" y="1505634"/>
            <a:ext cx="4409267" cy="460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74911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4C66CC7-8FE1-4074-95E1-D919642DAE8D}"/>
              </a:ext>
            </a:extLst>
          </p:cNvPr>
          <p:cNvGrpSpPr/>
          <p:nvPr/>
        </p:nvGrpSpPr>
        <p:grpSpPr>
          <a:xfrm>
            <a:off x="234151" y="1361738"/>
            <a:ext cx="6872749" cy="5282753"/>
            <a:chOff x="-106289" y="1057956"/>
            <a:chExt cx="7439389" cy="5853281"/>
          </a:xfrm>
        </p:grpSpPr>
        <p:pic>
          <p:nvPicPr>
            <p:cNvPr id="4" name="object 4">
              <a:extLst>
                <a:ext uri="{FF2B5EF4-FFF2-40B4-BE49-F238E27FC236}">
                  <a16:creationId xmlns:a16="http://schemas.microsoft.com/office/drawing/2014/main" id="{56532E3F-ED0A-4A52-B3F8-0BB505A55471}"/>
                </a:ext>
              </a:extLst>
            </p:cNvPr>
            <p:cNvPicPr/>
            <p:nvPr/>
          </p:nvPicPr>
          <p:blipFill>
            <a:blip r:embed="rId2" cstate="print"/>
            <a:stretch>
              <a:fillRect/>
            </a:stretch>
          </p:blipFill>
          <p:spPr>
            <a:xfrm>
              <a:off x="-106289" y="4074018"/>
              <a:ext cx="4231370" cy="2837219"/>
            </a:xfrm>
            <a:prstGeom prst="rect">
              <a:avLst/>
            </a:prstGeom>
          </p:spPr>
        </p:pic>
        <p:pic>
          <p:nvPicPr>
            <p:cNvPr id="5" name="object 5">
              <a:extLst>
                <a:ext uri="{FF2B5EF4-FFF2-40B4-BE49-F238E27FC236}">
                  <a16:creationId xmlns:a16="http://schemas.microsoft.com/office/drawing/2014/main" id="{5B6BD2D3-B882-44FB-A52F-3E6D95A06F7D}"/>
                </a:ext>
              </a:extLst>
            </p:cNvPr>
            <p:cNvPicPr/>
            <p:nvPr/>
          </p:nvPicPr>
          <p:blipFill>
            <a:blip r:embed="rId3" cstate="print"/>
            <a:stretch>
              <a:fillRect/>
            </a:stretch>
          </p:blipFill>
          <p:spPr>
            <a:xfrm>
              <a:off x="-106289" y="1057956"/>
              <a:ext cx="4006595" cy="2923201"/>
            </a:xfrm>
            <a:prstGeom prst="rect">
              <a:avLst/>
            </a:prstGeom>
          </p:spPr>
        </p:pic>
        <p:pic>
          <p:nvPicPr>
            <p:cNvPr id="6" name="object 6">
              <a:extLst>
                <a:ext uri="{FF2B5EF4-FFF2-40B4-BE49-F238E27FC236}">
                  <a16:creationId xmlns:a16="http://schemas.microsoft.com/office/drawing/2014/main" id="{D1F8A92B-7338-4DA8-ADDE-70D2C2F67300}"/>
                </a:ext>
              </a:extLst>
            </p:cNvPr>
            <p:cNvPicPr/>
            <p:nvPr/>
          </p:nvPicPr>
          <p:blipFill>
            <a:blip r:embed="rId4" cstate="print"/>
            <a:stretch>
              <a:fillRect/>
            </a:stretch>
          </p:blipFill>
          <p:spPr>
            <a:xfrm>
              <a:off x="4125081" y="2582960"/>
              <a:ext cx="3208019" cy="4078224"/>
            </a:xfrm>
            <a:prstGeom prst="rect">
              <a:avLst/>
            </a:prstGeom>
          </p:spPr>
        </p:pic>
      </p:grpSp>
      <p:pic>
        <p:nvPicPr>
          <p:cNvPr id="8" name="Image 7">
            <a:extLst>
              <a:ext uri="{FF2B5EF4-FFF2-40B4-BE49-F238E27FC236}">
                <a16:creationId xmlns:a16="http://schemas.microsoft.com/office/drawing/2014/main" id="{7FA8A4DC-03AD-4A17-A782-973AD894935D}"/>
              </a:ext>
            </a:extLst>
          </p:cNvPr>
          <p:cNvPicPr>
            <a:picLocks noChangeAspect="1"/>
          </p:cNvPicPr>
          <p:nvPr/>
        </p:nvPicPr>
        <p:blipFill>
          <a:blip r:embed="rId5"/>
          <a:stretch>
            <a:fillRect/>
          </a:stretch>
        </p:blipFill>
        <p:spPr>
          <a:xfrm>
            <a:off x="8256429" y="2450282"/>
            <a:ext cx="2877816" cy="2814798"/>
          </a:xfrm>
          <a:prstGeom prst="rect">
            <a:avLst/>
          </a:prstGeom>
        </p:spPr>
      </p:pic>
      <p:sp>
        <p:nvSpPr>
          <p:cNvPr id="11" name="ZoneTexte 10">
            <a:extLst>
              <a:ext uri="{FF2B5EF4-FFF2-40B4-BE49-F238E27FC236}">
                <a16:creationId xmlns:a16="http://schemas.microsoft.com/office/drawing/2014/main" id="{73D44B51-64CA-4272-AC05-A403B62ADD4C}"/>
              </a:ext>
            </a:extLst>
          </p:cNvPr>
          <p:cNvSpPr txBox="1"/>
          <p:nvPr/>
        </p:nvSpPr>
        <p:spPr>
          <a:xfrm>
            <a:off x="3984520" y="1207991"/>
            <a:ext cx="6244761" cy="954107"/>
          </a:xfrm>
          <a:prstGeom prst="rect">
            <a:avLst/>
          </a:prstGeom>
          <a:noFill/>
        </p:spPr>
        <p:txBody>
          <a:bodyPr wrap="square">
            <a:spAutoFit/>
          </a:bodyPr>
          <a:lstStyle/>
          <a:p>
            <a:r>
              <a:rPr lang="fr-FR" sz="2800" b="1" dirty="0" err="1">
                <a:solidFill>
                  <a:srgbClr val="0961AA"/>
                </a:solidFill>
                <a:cs typeface="Arial" panose="020B0604020202020204" pitchFamily="34" charset="0"/>
              </a:rPr>
              <a:t>Sub-regional</a:t>
            </a:r>
            <a:r>
              <a:rPr lang="fr-FR" sz="2800" b="1" dirty="0">
                <a:solidFill>
                  <a:srgbClr val="0961AA"/>
                </a:solidFill>
                <a:cs typeface="Arial" panose="020B0604020202020204" pitchFamily="34" charset="0"/>
              </a:rPr>
              <a:t> </a:t>
            </a:r>
            <a:r>
              <a:rPr lang="fr-FR" sz="2800" b="1" dirty="0" err="1">
                <a:solidFill>
                  <a:srgbClr val="0961AA"/>
                </a:solidFill>
                <a:cs typeface="Arial" panose="020B0604020202020204" pitchFamily="34" charset="0"/>
              </a:rPr>
              <a:t>deployment</a:t>
            </a:r>
            <a:r>
              <a:rPr lang="fr-FR" sz="2800" b="1" dirty="0">
                <a:solidFill>
                  <a:srgbClr val="0961AA"/>
                </a:solidFill>
                <a:cs typeface="Arial" panose="020B0604020202020204" pitchFamily="34" charset="0"/>
              </a:rPr>
              <a:t>:</a:t>
            </a:r>
          </a:p>
          <a:p>
            <a:r>
              <a:rPr lang="fr-FR" sz="2800" b="1" dirty="0">
                <a:solidFill>
                  <a:srgbClr val="0961AA"/>
                </a:solidFill>
                <a:cs typeface="Arial" panose="020B0604020202020204" pitchFamily="34" charset="0"/>
              </a:rPr>
              <a:t>The </a:t>
            </a:r>
            <a:r>
              <a:rPr lang="fr-FR" sz="2800" b="1" dirty="0" err="1">
                <a:solidFill>
                  <a:srgbClr val="0961AA"/>
                </a:solidFill>
                <a:cs typeface="Arial" panose="020B0604020202020204" pitchFamily="34" charset="0"/>
              </a:rPr>
              <a:t>GMES&amp;Africa</a:t>
            </a:r>
            <a:r>
              <a:rPr lang="fr-FR" sz="2800" b="1" dirty="0">
                <a:solidFill>
                  <a:srgbClr val="0961AA"/>
                </a:solidFill>
                <a:cs typeface="Arial" panose="020B0604020202020204" pitchFamily="34" charset="0"/>
              </a:rPr>
              <a:t> </a:t>
            </a:r>
            <a:r>
              <a:rPr lang="fr-FR" sz="2800" b="1" dirty="0" err="1">
                <a:solidFill>
                  <a:srgbClr val="0961AA"/>
                </a:solidFill>
                <a:cs typeface="Arial" panose="020B0604020202020204" pitchFamily="34" charset="0"/>
              </a:rPr>
              <a:t>project</a:t>
            </a:r>
            <a:endParaRPr lang="fr-FR" sz="2800" b="1" dirty="0">
              <a:solidFill>
                <a:srgbClr val="0961AA"/>
              </a:solidFill>
              <a:cs typeface="Arial" panose="020B0604020202020204" pitchFamily="34" charset="0"/>
            </a:endParaRPr>
          </a:p>
        </p:txBody>
      </p:sp>
      <p:sp>
        <p:nvSpPr>
          <p:cNvPr id="15" name="ZoneTexte 14">
            <a:extLst>
              <a:ext uri="{FF2B5EF4-FFF2-40B4-BE49-F238E27FC236}">
                <a16:creationId xmlns:a16="http://schemas.microsoft.com/office/drawing/2014/main" id="{FE7EDECE-D7D1-40AE-BEC9-DDB997392F98}"/>
              </a:ext>
            </a:extLst>
          </p:cNvPr>
          <p:cNvSpPr txBox="1"/>
          <p:nvPr/>
        </p:nvSpPr>
        <p:spPr>
          <a:xfrm>
            <a:off x="7106901" y="5221250"/>
            <a:ext cx="5085099" cy="584775"/>
          </a:xfrm>
          <a:prstGeom prst="rect">
            <a:avLst/>
          </a:prstGeom>
          <a:noFill/>
        </p:spPr>
        <p:txBody>
          <a:bodyPr wrap="square">
            <a:spAutoFit/>
          </a:bodyPr>
          <a:lstStyle/>
          <a:p>
            <a:pPr marL="285750" indent="-285750">
              <a:buFont typeface="Arial" panose="020B0604020202020204" pitchFamily="34" charset="0"/>
              <a:buChar char="•"/>
            </a:pPr>
            <a:r>
              <a:rPr lang="fr-FR" sz="1600" dirty="0"/>
              <a:t>Land cover </a:t>
            </a:r>
            <a:r>
              <a:rPr lang="fr-FR" sz="1600" dirty="0" err="1"/>
              <a:t>map</a:t>
            </a:r>
            <a:r>
              <a:rPr lang="fr-FR" sz="1600" dirty="0"/>
              <a:t>;</a:t>
            </a:r>
          </a:p>
          <a:p>
            <a:pPr marL="285750" indent="-285750">
              <a:buFont typeface="Arial" panose="020B0604020202020204" pitchFamily="34" charset="0"/>
              <a:buChar char="•"/>
            </a:pPr>
            <a:r>
              <a:rPr lang="fr-FR" sz="1600" dirty="0" err="1"/>
              <a:t>Detection</a:t>
            </a:r>
            <a:r>
              <a:rPr lang="fr-FR" sz="1600" dirty="0"/>
              <a:t> of forest changes in </a:t>
            </a:r>
            <a:r>
              <a:rPr lang="fr-FR" sz="1600" dirty="0" err="1"/>
              <a:t>near</a:t>
            </a:r>
            <a:r>
              <a:rPr lang="fr-FR" sz="1600" dirty="0"/>
              <a:t> real time;</a:t>
            </a:r>
          </a:p>
        </p:txBody>
      </p:sp>
      <p:pic>
        <p:nvPicPr>
          <p:cNvPr id="10" name="Image 9">
            <a:extLst>
              <a:ext uri="{FF2B5EF4-FFF2-40B4-BE49-F238E27FC236}">
                <a16:creationId xmlns:a16="http://schemas.microsoft.com/office/drawing/2014/main" id="{7C6F04F9-BB81-44B9-AC35-2BE7300DD27A}"/>
              </a:ext>
            </a:extLst>
          </p:cNvPr>
          <p:cNvPicPr>
            <a:picLocks noChangeAspect="1"/>
          </p:cNvPicPr>
          <p:nvPr/>
        </p:nvPicPr>
        <p:blipFill>
          <a:blip r:embed="rId6"/>
          <a:stretch>
            <a:fillRect/>
          </a:stretch>
        </p:blipFill>
        <p:spPr>
          <a:xfrm>
            <a:off x="8560776" y="1327695"/>
            <a:ext cx="2177347" cy="834403"/>
          </a:xfrm>
          <a:prstGeom prst="rect">
            <a:avLst/>
          </a:prstGeom>
        </p:spPr>
      </p:pic>
    </p:spTree>
    <p:extLst>
      <p:ext uri="{BB962C8B-B14F-4D97-AF65-F5344CB8AC3E}">
        <p14:creationId xmlns:p14="http://schemas.microsoft.com/office/powerpoint/2010/main" val="282258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Collaborators, Stakeholders and Users</a:t>
            </a:r>
            <a:endParaRPr lang="en-GB" sz="2800" dirty="0">
              <a:solidFill>
                <a:srgbClr val="0961AA"/>
              </a:solidFill>
              <a:latin typeface="Arial" panose="020B0604020202020204" pitchFamily="34" charset="0"/>
              <a:cs typeface="Arial" panose="020B0604020202020204" pitchFamily="34" charset="0"/>
            </a:endParaRPr>
          </a:p>
        </p:txBody>
      </p:sp>
      <p:grpSp>
        <p:nvGrpSpPr>
          <p:cNvPr id="5" name="Groupe 23">
            <a:extLst>
              <a:ext uri="{FF2B5EF4-FFF2-40B4-BE49-F238E27FC236}">
                <a16:creationId xmlns:a16="http://schemas.microsoft.com/office/drawing/2014/main" id="{E18C9BC7-2F38-4D35-99CD-847CD468AB35}"/>
              </a:ext>
            </a:extLst>
          </p:cNvPr>
          <p:cNvGrpSpPr>
            <a:grpSpLocks/>
          </p:cNvGrpSpPr>
          <p:nvPr/>
        </p:nvGrpSpPr>
        <p:grpSpPr bwMode="auto">
          <a:xfrm>
            <a:off x="87346" y="2289290"/>
            <a:ext cx="5768518" cy="4017975"/>
            <a:chOff x="171767" y="4413157"/>
            <a:chExt cx="8956444" cy="2928828"/>
          </a:xfrm>
        </p:grpSpPr>
        <p:pic>
          <p:nvPicPr>
            <p:cNvPr id="6" name="Image 30">
              <a:extLst>
                <a:ext uri="{FF2B5EF4-FFF2-40B4-BE49-F238E27FC236}">
                  <a16:creationId xmlns:a16="http://schemas.microsoft.com/office/drawing/2014/main" id="{6F3FB3AD-B58E-4104-971F-1B304D831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 y="4589498"/>
              <a:ext cx="1767932" cy="54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1">
              <a:extLst>
                <a:ext uri="{FF2B5EF4-FFF2-40B4-BE49-F238E27FC236}">
                  <a16:creationId xmlns:a16="http://schemas.microsoft.com/office/drawing/2014/main" id="{29467503-0786-4D54-843D-5A494BD94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204" y="4878436"/>
              <a:ext cx="1831388" cy="44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32">
              <a:extLst>
                <a:ext uri="{FF2B5EF4-FFF2-40B4-BE49-F238E27FC236}">
                  <a16:creationId xmlns:a16="http://schemas.microsoft.com/office/drawing/2014/main" id="{0980A4BC-641A-40C4-8CCF-73C7BD945E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0583" y="6515809"/>
              <a:ext cx="1808934" cy="48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CNES_logo.png">
              <a:extLst>
                <a:ext uri="{FF2B5EF4-FFF2-40B4-BE49-F238E27FC236}">
                  <a16:creationId xmlns:a16="http://schemas.microsoft.com/office/drawing/2014/main" id="{41555256-7D7B-4E4E-A254-E0207CFE0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4060" y="4413157"/>
              <a:ext cx="2044151" cy="50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2">
              <a:extLst>
                <a:ext uri="{FF2B5EF4-FFF2-40B4-BE49-F238E27FC236}">
                  <a16:creationId xmlns:a16="http://schemas.microsoft.com/office/drawing/2014/main" id="{83DF834C-5D6A-4CF3-BCDA-0FC9D7DA0B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72402" y="5943057"/>
              <a:ext cx="1637575" cy="62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a:extLst>
                <a:ext uri="{FF2B5EF4-FFF2-40B4-BE49-F238E27FC236}">
                  <a16:creationId xmlns:a16="http://schemas.microsoft.com/office/drawing/2014/main" id="{9E06E230-492D-45E8-82BD-C54EF64C5CB5}"/>
                </a:ext>
              </a:extLst>
            </p:cNvPr>
            <p:cNvPicPr>
              <a:picLocks noChangeAspect="1"/>
            </p:cNvPicPr>
            <p:nvPr/>
          </p:nvPicPr>
          <p:blipFill rotWithShape="1">
            <a:blip r:embed="rId7">
              <a:extLst>
                <a:ext uri="{28A0092B-C50C-407E-A947-70E740481C1C}">
                  <a14:useLocalDpi xmlns:a14="http://schemas.microsoft.com/office/drawing/2010/main" val="0"/>
                </a:ext>
              </a:extLst>
            </a:blip>
            <a:srcRect r="4622" b="1990"/>
            <a:stretch/>
          </p:blipFill>
          <p:spPr bwMode="auto">
            <a:xfrm>
              <a:off x="2415326" y="5321557"/>
              <a:ext cx="2200409" cy="65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geo_logo_full1.jpg">
              <a:extLst>
                <a:ext uri="{FF2B5EF4-FFF2-40B4-BE49-F238E27FC236}">
                  <a16:creationId xmlns:a16="http://schemas.microsoft.com/office/drawing/2014/main" id="{FF069C4A-2A9C-455A-8871-D8E1D443CB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275" y="6838773"/>
              <a:ext cx="2200409" cy="5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logo-zodiac.jpg">
              <a:extLst>
                <a:ext uri="{FF2B5EF4-FFF2-40B4-BE49-F238E27FC236}">
                  <a16:creationId xmlns:a16="http://schemas.microsoft.com/office/drawing/2014/main" id="{28FD6BD7-E5EE-4A32-9EE1-61D174DC88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728" y="5587098"/>
              <a:ext cx="2435900" cy="46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CR GUYANE.jpg">
              <a:extLst>
                <a:ext uri="{FF2B5EF4-FFF2-40B4-BE49-F238E27FC236}">
                  <a16:creationId xmlns:a16="http://schemas.microsoft.com/office/drawing/2014/main" id="{A30C7FB8-340A-4796-B940-88F8009BD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3315" y="6259806"/>
              <a:ext cx="1068623" cy="10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afrigeoss_logo_120.png">
              <a:extLst>
                <a:ext uri="{FF2B5EF4-FFF2-40B4-BE49-F238E27FC236}">
                  <a16:creationId xmlns:a16="http://schemas.microsoft.com/office/drawing/2014/main" id="{FAA68B8D-B8A9-4715-B065-DBC5C62E4F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4060" y="5809180"/>
              <a:ext cx="2044150" cy="46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descr="World_Resources_Institute_logo.jpg">
              <a:extLst>
                <a:ext uri="{FF2B5EF4-FFF2-40B4-BE49-F238E27FC236}">
                  <a16:creationId xmlns:a16="http://schemas.microsoft.com/office/drawing/2014/main" id="{96F9F048-9A23-41ED-8649-18F7AB9F58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888" y="5903378"/>
              <a:ext cx="1302381" cy="36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8" descr="ceos.png">
              <a:extLst>
                <a:ext uri="{FF2B5EF4-FFF2-40B4-BE49-F238E27FC236}">
                  <a16:creationId xmlns:a16="http://schemas.microsoft.com/office/drawing/2014/main" id="{284DA40F-1455-4C8A-A49F-61874DD480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8089" y="4900054"/>
              <a:ext cx="1800914" cy="57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descr="logo-ird.jpg">
              <a:extLst>
                <a:ext uri="{FF2B5EF4-FFF2-40B4-BE49-F238E27FC236}">
                  <a16:creationId xmlns:a16="http://schemas.microsoft.com/office/drawing/2014/main" id="{A15DFC57-26AF-4617-9E10-2980B323CB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416" y="5277313"/>
              <a:ext cx="2167537" cy="58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8" descr="IGN FI - Foncier &amp; Développement">
            <a:extLst>
              <a:ext uri="{FF2B5EF4-FFF2-40B4-BE49-F238E27FC236}">
                <a16:creationId xmlns:a16="http://schemas.microsoft.com/office/drawing/2014/main" id="{512F8EE6-ACDE-4653-8E73-6E201C8DEAB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 t="20627" r="2207" b="26334"/>
          <a:stretch/>
        </p:blipFill>
        <p:spPr bwMode="auto">
          <a:xfrm>
            <a:off x="143301" y="5061091"/>
            <a:ext cx="869995" cy="4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 name="Image 46">
            <a:extLst>
              <a:ext uri="{FF2B5EF4-FFF2-40B4-BE49-F238E27FC236}">
                <a16:creationId xmlns:a16="http://schemas.microsoft.com/office/drawing/2014/main" id="{2A2B6967-864A-4E13-B249-C4985542BDA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346" y="5620711"/>
            <a:ext cx="968322" cy="94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
            <a:extLst>
              <a:ext uri="{FF2B5EF4-FFF2-40B4-BE49-F238E27FC236}">
                <a16:creationId xmlns:a16="http://schemas.microsoft.com/office/drawing/2014/main" id="{BD45AF2A-D904-4F7A-9A70-B46508E827B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595" r="26559" b="9842"/>
          <a:stretch/>
        </p:blipFill>
        <p:spPr bwMode="auto">
          <a:xfrm>
            <a:off x="2948435" y="4552300"/>
            <a:ext cx="988265" cy="91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6">
            <a:extLst>
              <a:ext uri="{FF2B5EF4-FFF2-40B4-BE49-F238E27FC236}">
                <a16:creationId xmlns:a16="http://schemas.microsoft.com/office/drawing/2014/main" id="{74D609DB-DD1C-441A-A9C3-F6828E14A80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8189" b="11815"/>
          <a:stretch/>
        </p:blipFill>
        <p:spPr bwMode="auto">
          <a:xfrm>
            <a:off x="1395206" y="6443976"/>
            <a:ext cx="1357205" cy="38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6">
            <a:extLst>
              <a:ext uri="{FF2B5EF4-FFF2-40B4-BE49-F238E27FC236}">
                <a16:creationId xmlns:a16="http://schemas.microsoft.com/office/drawing/2014/main" id="{12056C84-5901-4B58-B550-036CE46B3C38}"/>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745026" y="2055267"/>
            <a:ext cx="1260475" cy="12652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4" descr="logo-header-bis.png">
            <a:extLst>
              <a:ext uri="{FF2B5EF4-FFF2-40B4-BE49-F238E27FC236}">
                <a16:creationId xmlns:a16="http://schemas.microsoft.com/office/drawing/2014/main" id="{99A502E4-E64E-4A6E-8CE9-420F70ABB3A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45026" y="5147598"/>
            <a:ext cx="22717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18">
            <a:extLst>
              <a:ext uri="{FF2B5EF4-FFF2-40B4-BE49-F238E27FC236}">
                <a16:creationId xmlns:a16="http://schemas.microsoft.com/office/drawing/2014/main" id="{169100E5-0F1D-44E9-887E-28D71C332F2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54782" y="2055267"/>
            <a:ext cx="1192212"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19">
            <a:extLst>
              <a:ext uri="{FF2B5EF4-FFF2-40B4-BE49-F238E27FC236}">
                <a16:creationId xmlns:a16="http://schemas.microsoft.com/office/drawing/2014/main" id="{5BFC549A-9E49-4551-BF59-093595F5757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545760" y="1898758"/>
            <a:ext cx="155257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0">
            <a:extLst>
              <a:ext uri="{FF2B5EF4-FFF2-40B4-BE49-F238E27FC236}">
                <a16:creationId xmlns:a16="http://schemas.microsoft.com/office/drawing/2014/main" id="{4A7A6C71-8DFC-49D9-A48B-D64944C27724}"/>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0639425" y="3641601"/>
            <a:ext cx="155257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a:extLst>
              <a:ext uri="{FF2B5EF4-FFF2-40B4-BE49-F238E27FC236}">
                <a16:creationId xmlns:a16="http://schemas.microsoft.com/office/drawing/2014/main" id="{80AD9059-9BF5-45FE-B5FA-52933072D4C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90710" y="5479050"/>
            <a:ext cx="1668463" cy="7794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Image 26">
            <a:extLst>
              <a:ext uri="{FF2B5EF4-FFF2-40B4-BE49-F238E27FC236}">
                <a16:creationId xmlns:a16="http://schemas.microsoft.com/office/drawing/2014/main" id="{7C2A1F7B-4309-4838-9547-E5D1E8C9CA2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871483" y="3490241"/>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
            <a:extLst>
              <a:ext uri="{FF2B5EF4-FFF2-40B4-BE49-F238E27FC236}">
                <a16:creationId xmlns:a16="http://schemas.microsoft.com/office/drawing/2014/main" id="{57270CAB-6D9E-4E09-8734-7CEE93E5784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954146" y="4708048"/>
            <a:ext cx="1204535" cy="11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2">
            <a:extLst>
              <a:ext uri="{FF2B5EF4-FFF2-40B4-BE49-F238E27FC236}">
                <a16:creationId xmlns:a16="http://schemas.microsoft.com/office/drawing/2014/main" id="{DF98A276-4FF5-41C5-9FBF-6F8E6E52DED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19790" y="3715784"/>
            <a:ext cx="1470067" cy="147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34">
            <a:extLst>
              <a:ext uri="{FF2B5EF4-FFF2-40B4-BE49-F238E27FC236}">
                <a16:creationId xmlns:a16="http://schemas.microsoft.com/office/drawing/2014/main" id="{D26A4E23-271D-43E4-9CB7-00514CA2B1D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40342" y="5185852"/>
            <a:ext cx="1004299" cy="979804"/>
          </a:xfrm>
          <a:prstGeom prst="rect">
            <a:avLst/>
          </a:prstGeom>
        </p:spPr>
      </p:pic>
      <p:pic>
        <p:nvPicPr>
          <p:cNvPr id="36" name="Image 35">
            <a:extLst>
              <a:ext uri="{FF2B5EF4-FFF2-40B4-BE49-F238E27FC236}">
                <a16:creationId xmlns:a16="http://schemas.microsoft.com/office/drawing/2014/main" id="{7925AEC7-72E9-4A17-A642-9FA66D3F0AE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9586" y="1609166"/>
            <a:ext cx="1047916" cy="1047916"/>
          </a:xfrm>
          <a:prstGeom prst="rect">
            <a:avLst/>
          </a:prstGeom>
        </p:spPr>
      </p:pic>
      <p:pic>
        <p:nvPicPr>
          <p:cNvPr id="37" name="Image 36">
            <a:extLst>
              <a:ext uri="{FF2B5EF4-FFF2-40B4-BE49-F238E27FC236}">
                <a16:creationId xmlns:a16="http://schemas.microsoft.com/office/drawing/2014/main" id="{F3BECA65-F263-4281-97C9-76C0D7140B2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344706" y="1953082"/>
            <a:ext cx="895312" cy="820703"/>
          </a:xfrm>
          <a:prstGeom prst="rect">
            <a:avLst/>
          </a:prstGeom>
        </p:spPr>
      </p:pic>
      <p:pic>
        <p:nvPicPr>
          <p:cNvPr id="38" name="Image 37">
            <a:extLst>
              <a:ext uri="{FF2B5EF4-FFF2-40B4-BE49-F238E27FC236}">
                <a16:creationId xmlns:a16="http://schemas.microsoft.com/office/drawing/2014/main" id="{E97A4137-211A-41B1-92F8-FAB2A539DA6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17561" y="1820560"/>
            <a:ext cx="2020821" cy="619644"/>
          </a:xfrm>
          <a:prstGeom prst="rect">
            <a:avLst/>
          </a:prstGeom>
        </p:spPr>
      </p:pic>
      <p:pic>
        <p:nvPicPr>
          <p:cNvPr id="39" name="Image 38">
            <a:extLst>
              <a:ext uri="{FF2B5EF4-FFF2-40B4-BE49-F238E27FC236}">
                <a16:creationId xmlns:a16="http://schemas.microsoft.com/office/drawing/2014/main" id="{A456D154-4F9D-48DB-9EED-F81EEB46131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628923" y="3384005"/>
            <a:ext cx="1029115" cy="933910"/>
          </a:xfrm>
          <a:prstGeom prst="rect">
            <a:avLst/>
          </a:prstGeom>
        </p:spPr>
      </p:pic>
      <p:sp>
        <p:nvSpPr>
          <p:cNvPr id="41" name="ZoneTexte 40">
            <a:extLst>
              <a:ext uri="{FF2B5EF4-FFF2-40B4-BE49-F238E27FC236}">
                <a16:creationId xmlns:a16="http://schemas.microsoft.com/office/drawing/2014/main" id="{61DF2F1E-F621-49DF-8980-6D2E1FFDC945}"/>
              </a:ext>
            </a:extLst>
          </p:cNvPr>
          <p:cNvSpPr txBox="1"/>
          <p:nvPr/>
        </p:nvSpPr>
        <p:spPr>
          <a:xfrm>
            <a:off x="1184975" y="1058196"/>
            <a:ext cx="3134873" cy="523220"/>
          </a:xfrm>
          <a:prstGeom prst="rect">
            <a:avLst/>
          </a:prstGeom>
          <a:noFill/>
        </p:spPr>
        <p:txBody>
          <a:bodyPr wrap="square">
            <a:spAutoFit/>
          </a:bodyPr>
          <a:lstStyle/>
          <a:p>
            <a:r>
              <a:rPr lang="fr-FR" sz="2800" b="1" dirty="0">
                <a:latin typeface="Arial" panose="020B0604020202020204" pitchFamily="34" charset="0"/>
                <a:cs typeface="Arial" panose="020B0604020202020204" pitchFamily="34" charset="0"/>
              </a:rPr>
              <a:t>International</a:t>
            </a:r>
          </a:p>
        </p:txBody>
      </p:sp>
      <p:sp>
        <p:nvSpPr>
          <p:cNvPr id="42" name="ZoneTexte 41">
            <a:extLst>
              <a:ext uri="{FF2B5EF4-FFF2-40B4-BE49-F238E27FC236}">
                <a16:creationId xmlns:a16="http://schemas.microsoft.com/office/drawing/2014/main" id="{D358339D-C5E9-4CC6-A9F3-D69DB8EF115F}"/>
              </a:ext>
            </a:extLst>
          </p:cNvPr>
          <p:cNvSpPr txBox="1"/>
          <p:nvPr/>
        </p:nvSpPr>
        <p:spPr>
          <a:xfrm>
            <a:off x="8414890" y="1198322"/>
            <a:ext cx="3134873" cy="523220"/>
          </a:xfrm>
          <a:prstGeom prst="rect">
            <a:avLst/>
          </a:prstGeom>
          <a:noFill/>
        </p:spPr>
        <p:txBody>
          <a:bodyPr wrap="square">
            <a:spAutoFit/>
          </a:bodyPr>
          <a:lstStyle/>
          <a:p>
            <a:r>
              <a:rPr lang="fr-FR" sz="2800" b="1" dirty="0">
                <a:latin typeface="Arial" panose="020B0604020202020204" pitchFamily="34" charset="0"/>
                <a:cs typeface="Arial" panose="020B0604020202020204" pitchFamily="34" charset="0"/>
              </a:rPr>
              <a:t>National</a:t>
            </a:r>
          </a:p>
        </p:txBody>
      </p:sp>
      <p:pic>
        <p:nvPicPr>
          <p:cNvPr id="4" name="Image 3">
            <a:extLst>
              <a:ext uri="{FF2B5EF4-FFF2-40B4-BE49-F238E27FC236}">
                <a16:creationId xmlns:a16="http://schemas.microsoft.com/office/drawing/2014/main" id="{E602C34A-5875-400A-A338-128868BA3DB7}"/>
              </a:ext>
            </a:extLst>
          </p:cNvPr>
          <p:cNvPicPr>
            <a:picLocks noChangeAspect="1"/>
          </p:cNvPicPr>
          <p:nvPr/>
        </p:nvPicPr>
        <p:blipFill>
          <a:blip r:embed="rId33"/>
          <a:stretch>
            <a:fillRect/>
          </a:stretch>
        </p:blipFill>
        <p:spPr>
          <a:xfrm>
            <a:off x="4337300" y="1453276"/>
            <a:ext cx="2177347" cy="834403"/>
          </a:xfrm>
          <a:prstGeom prst="rect">
            <a:avLst/>
          </a:prstGeom>
        </p:spPr>
      </p:pic>
      <p:pic>
        <p:nvPicPr>
          <p:cNvPr id="20" name="Image 19">
            <a:extLst>
              <a:ext uri="{FF2B5EF4-FFF2-40B4-BE49-F238E27FC236}">
                <a16:creationId xmlns:a16="http://schemas.microsoft.com/office/drawing/2014/main" id="{BA1B526A-3584-4245-90B1-62D4020824B8}"/>
              </a:ext>
            </a:extLst>
          </p:cNvPr>
          <p:cNvPicPr>
            <a:picLocks noChangeAspect="1"/>
          </p:cNvPicPr>
          <p:nvPr/>
        </p:nvPicPr>
        <p:blipFill rotWithShape="1">
          <a:blip r:embed="rId34"/>
          <a:srcRect t="16823" b="13766"/>
          <a:stretch/>
        </p:blipFill>
        <p:spPr>
          <a:xfrm>
            <a:off x="1149072" y="5822823"/>
            <a:ext cx="1806853" cy="544827"/>
          </a:xfrm>
          <a:prstGeom prst="rect">
            <a:avLst/>
          </a:prstGeom>
        </p:spPr>
      </p:pic>
    </p:spTree>
    <p:extLst>
      <p:ext uri="{BB962C8B-B14F-4D97-AF65-F5344CB8AC3E}">
        <p14:creationId xmlns:p14="http://schemas.microsoft.com/office/powerpoint/2010/main" val="3161469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Questions?</a:t>
            </a:r>
            <a:endParaRPr kumimoji="0" lang="en-GB" sz="4800" b="0"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7277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040CB7-4651-C882-FE0E-F627B348F6B3}"/>
              </a:ext>
            </a:extLst>
          </p:cNvPr>
          <p:cNvSpPr txBox="1"/>
          <p:nvPr/>
        </p:nvSpPr>
        <p:spPr>
          <a:xfrm>
            <a:off x="4200712" y="312516"/>
            <a:ext cx="4444678"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Outline</a:t>
            </a:r>
            <a:endParaRPr lang="en-US" sz="2800" dirty="0">
              <a:solidFill>
                <a:srgbClr val="0961AA"/>
              </a:solidFill>
            </a:endParaRPr>
          </a:p>
        </p:txBody>
      </p:sp>
      <p:sp>
        <p:nvSpPr>
          <p:cNvPr id="8" name="ZoneTexte 7">
            <a:extLst>
              <a:ext uri="{FF2B5EF4-FFF2-40B4-BE49-F238E27FC236}">
                <a16:creationId xmlns:a16="http://schemas.microsoft.com/office/drawing/2014/main" id="{4A492FCF-58CE-4AEF-8D80-BAC35B0B5535}"/>
              </a:ext>
            </a:extLst>
          </p:cNvPr>
          <p:cNvSpPr txBox="1"/>
          <p:nvPr/>
        </p:nvSpPr>
        <p:spPr>
          <a:xfrm>
            <a:off x="1360713" y="2090173"/>
            <a:ext cx="9677401" cy="2677656"/>
          </a:xfrm>
          <a:prstGeom prst="rect">
            <a:avLst/>
          </a:prstGeom>
          <a:noFill/>
        </p:spPr>
        <p:txBody>
          <a:bodyPr wrap="square">
            <a:spAutoFit/>
          </a:bodyPr>
          <a:lstStyle/>
          <a:p>
            <a:pPr marL="457200" indent="-457200">
              <a:buFont typeface="Arial" panose="020B0604020202020204" pitchFamily="34" charset="0"/>
              <a:buChar char="•"/>
            </a:pPr>
            <a:r>
              <a:rPr lang="fr-FR" sz="2800" b="1" dirty="0">
                <a:solidFill>
                  <a:srgbClr val="0961AA"/>
                </a:solidFill>
                <a:latin typeface="Arial" panose="020B0604020202020204" pitchFamily="34" charset="0"/>
                <a:cs typeface="Arial" panose="020B0604020202020204" pitchFamily="34" charset="0"/>
              </a:rPr>
              <a:t>Background</a:t>
            </a:r>
          </a:p>
          <a:p>
            <a:pPr marL="457200" indent="-457200">
              <a:buFont typeface="Arial" panose="020B0604020202020204" pitchFamily="34" charset="0"/>
              <a:buChar char="•"/>
            </a:pPr>
            <a:r>
              <a:rPr lang="en-GB" sz="2800" b="1" dirty="0">
                <a:solidFill>
                  <a:srgbClr val="0961AA"/>
                </a:solidFill>
                <a:latin typeface="Arial" panose="020B0604020202020204" pitchFamily="34" charset="0"/>
                <a:cs typeface="Arial" panose="020B0604020202020204" pitchFamily="34" charset="0"/>
              </a:rPr>
              <a:t>Methodology (Data &amp; Methods),Implementation</a:t>
            </a:r>
            <a:endParaRPr lang="fr-FR" sz="2800" b="1" dirty="0">
              <a:solidFill>
                <a:srgbClr val="0961AA"/>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2800" b="1" dirty="0">
                <a:solidFill>
                  <a:srgbClr val="0961AA"/>
                </a:solidFill>
                <a:latin typeface="Arial" panose="020B0604020202020204" pitchFamily="34" charset="0"/>
                <a:cs typeface="Arial" panose="020B0604020202020204" pitchFamily="34" charset="0"/>
              </a:rPr>
              <a:t>Activity, Product and Services</a:t>
            </a:r>
          </a:p>
          <a:p>
            <a:pPr marL="457200" indent="-457200">
              <a:buFont typeface="Arial" panose="020B0604020202020204" pitchFamily="34" charset="0"/>
              <a:buChar char="•"/>
            </a:pPr>
            <a:r>
              <a:rPr lang="fr-FR" sz="2800" b="1" dirty="0" err="1">
                <a:solidFill>
                  <a:srgbClr val="0961AA"/>
                </a:solidFill>
                <a:latin typeface="Arial" panose="020B0604020202020204" pitchFamily="34" charset="0"/>
                <a:cs typeface="Arial" panose="020B0604020202020204" pitchFamily="34" charset="0"/>
              </a:rPr>
              <a:t>Results</a:t>
            </a:r>
            <a:r>
              <a:rPr lang="fr-FR" sz="2800" b="1" dirty="0">
                <a:solidFill>
                  <a:srgbClr val="0961AA"/>
                </a:solidFill>
                <a:latin typeface="Arial" panose="020B0604020202020204" pitchFamily="34" charset="0"/>
                <a:cs typeface="Arial" panose="020B0604020202020204" pitchFamily="34" charset="0"/>
              </a:rPr>
              <a:t> of the 2020 Land cover Mapping</a:t>
            </a:r>
          </a:p>
          <a:p>
            <a:pPr marL="457200" indent="-457200">
              <a:buFont typeface="Arial" panose="020B0604020202020204" pitchFamily="34" charset="0"/>
              <a:buChar char="•"/>
            </a:pPr>
            <a:r>
              <a:rPr lang="fr-FR" sz="2800" b="1" dirty="0">
                <a:solidFill>
                  <a:srgbClr val="0961AA"/>
                </a:solidFill>
                <a:latin typeface="Arial" panose="020B0604020202020204" pitchFamily="34" charset="0"/>
                <a:cs typeface="Arial" panose="020B0604020202020204" pitchFamily="34" charset="0"/>
              </a:rPr>
              <a:t>Monitoring </a:t>
            </a:r>
            <a:r>
              <a:rPr lang="fr-FR" sz="2800" b="1" dirty="0" err="1">
                <a:solidFill>
                  <a:srgbClr val="0961AA"/>
                </a:solidFill>
                <a:latin typeface="Arial" panose="020B0604020202020204" pitchFamily="34" charset="0"/>
                <a:cs typeface="Arial" panose="020B0604020202020204" pitchFamily="34" charset="0"/>
              </a:rPr>
              <a:t>activities</a:t>
            </a:r>
            <a:endParaRPr lang="fr-FR" sz="2800" b="1" dirty="0">
              <a:solidFill>
                <a:srgbClr val="0961AA"/>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2800" b="1" dirty="0" err="1">
                <a:solidFill>
                  <a:srgbClr val="0961AA"/>
                </a:solidFill>
                <a:latin typeface="Arial" panose="020B0604020202020204" pitchFamily="34" charset="0"/>
                <a:cs typeface="Arial" panose="020B0604020202020204" pitchFamily="34" charset="0"/>
              </a:rPr>
              <a:t>Sub-regional</a:t>
            </a:r>
            <a:r>
              <a:rPr lang="fr-FR" sz="2800" b="1" dirty="0">
                <a:solidFill>
                  <a:srgbClr val="0961AA"/>
                </a:solidFill>
                <a:latin typeface="Arial" panose="020B0604020202020204" pitchFamily="34" charset="0"/>
                <a:cs typeface="Arial" panose="020B0604020202020204" pitchFamily="34" charset="0"/>
              </a:rPr>
              <a:t> roll-out </a:t>
            </a:r>
          </a:p>
        </p:txBody>
      </p:sp>
    </p:spTree>
    <p:extLst>
      <p:ext uri="{BB962C8B-B14F-4D97-AF65-F5344CB8AC3E}">
        <p14:creationId xmlns:p14="http://schemas.microsoft.com/office/powerpoint/2010/main" val="3839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cs typeface="Arial" panose="020B0604020202020204" pitchFamily="34" charset="0"/>
              </a:rPr>
              <a:t>Introduction</a:t>
            </a:r>
            <a:r>
              <a:rPr lang="en-GB" sz="2800" b="1" dirty="0">
                <a:solidFill>
                  <a:schemeClr val="accent1"/>
                </a:solidFill>
                <a:cs typeface="Arial" panose="020B0604020202020204" pitchFamily="34" charset="0"/>
              </a:rPr>
              <a:t>/</a:t>
            </a:r>
            <a:r>
              <a:rPr lang="en-GB" sz="2800" b="1" dirty="0">
                <a:solidFill>
                  <a:srgbClr val="0961AA"/>
                </a:solidFill>
                <a:cs typeface="Arial" panose="020B0604020202020204" pitchFamily="34" charset="0"/>
              </a:rPr>
              <a:t>Background</a:t>
            </a:r>
            <a:endParaRPr lang="en-GB" sz="2800" dirty="0">
              <a:solidFill>
                <a:srgbClr val="0961AA"/>
              </a:solidFill>
              <a:cs typeface="Arial" panose="020B0604020202020204" pitchFamily="34" charset="0"/>
            </a:endParaRPr>
          </a:p>
        </p:txBody>
      </p:sp>
      <p:sp>
        <p:nvSpPr>
          <p:cNvPr id="8" name="ZoneTexte 7">
            <a:extLst>
              <a:ext uri="{FF2B5EF4-FFF2-40B4-BE49-F238E27FC236}">
                <a16:creationId xmlns:a16="http://schemas.microsoft.com/office/drawing/2014/main" id="{0DCE23B7-AAFE-4939-A0C0-A673A073AD3E}"/>
              </a:ext>
            </a:extLst>
          </p:cNvPr>
          <p:cNvSpPr txBox="1"/>
          <p:nvPr/>
        </p:nvSpPr>
        <p:spPr>
          <a:xfrm>
            <a:off x="432786" y="1933575"/>
            <a:ext cx="11457056" cy="4924425"/>
          </a:xfrm>
          <a:prstGeom prst="rect">
            <a:avLst/>
          </a:prstGeom>
          <a:noFill/>
        </p:spPr>
        <p:txBody>
          <a:bodyPr wrap="square">
            <a:spAutoFit/>
          </a:bodyPr>
          <a:lstStyle/>
          <a:p>
            <a:pPr algn="just"/>
            <a:r>
              <a:rPr lang="en-US" sz="1900" dirty="0"/>
              <a:t>AGEOS is a Public establishment of a scientific nature, Created in 2010;</a:t>
            </a:r>
          </a:p>
          <a:p>
            <a:pPr algn="just" fontAlgn="auto">
              <a:spcAft>
                <a:spcPts val="0"/>
              </a:spcAft>
              <a:defRPr/>
            </a:pPr>
            <a:endParaRPr lang="fr-FR" sz="1900" b="1" dirty="0"/>
          </a:p>
          <a:p>
            <a:pPr algn="just" fontAlgn="auto">
              <a:spcAft>
                <a:spcPts val="0"/>
              </a:spcAft>
              <a:defRPr/>
            </a:pPr>
            <a:r>
              <a:rPr lang="fr-FR" sz="1900" b="1" dirty="0"/>
              <a:t>The mission</a:t>
            </a:r>
          </a:p>
          <a:p>
            <a:pPr algn="just" fontAlgn="auto">
              <a:spcAft>
                <a:spcPts val="0"/>
              </a:spcAft>
              <a:tabLst>
                <a:tab pos="541338" algn="l"/>
              </a:tabLst>
              <a:defRPr/>
            </a:pPr>
            <a:r>
              <a:rPr lang="fr-FR" sz="1900" dirty="0">
                <a:cs typeface="Arial" panose="020B0604020202020204" pitchFamily="34" charset="0"/>
              </a:rPr>
              <a:t>C</a:t>
            </a:r>
            <a:r>
              <a:rPr lang="en-US" sz="1900" dirty="0" err="1">
                <a:cs typeface="Arial" panose="020B0604020202020204" pitchFamily="34" charset="0"/>
              </a:rPr>
              <a:t>ontribute</a:t>
            </a:r>
            <a:r>
              <a:rPr lang="en-US" sz="1900" dirty="0">
                <a:cs typeface="Arial" panose="020B0604020202020204" pitchFamily="34" charset="0"/>
              </a:rPr>
              <a:t> to the implementation of the Government's policy on the collection, analysis and availability of data from spatial observation of the national territory for the sustainable management of the environment, natural resources, land use, regional planning, and research and innovation </a:t>
            </a:r>
            <a:r>
              <a:rPr lang="fr-FR" sz="1900" dirty="0">
                <a:cs typeface="Arial" panose="020B0604020202020204" pitchFamily="34" charset="0"/>
              </a:rPr>
              <a:t> »</a:t>
            </a:r>
          </a:p>
          <a:p>
            <a:pPr marL="457200" indent="-457200" algn="just" fontAlgn="auto">
              <a:spcBef>
                <a:spcPts val="1200"/>
              </a:spcBef>
              <a:spcAft>
                <a:spcPts val="0"/>
              </a:spcAft>
              <a:buFont typeface="Arial" pitchFamily="34" charset="0"/>
              <a:buChar char="•"/>
              <a:defRPr/>
            </a:pPr>
            <a:r>
              <a:rPr lang="fr-FR" sz="1900" dirty="0" err="1">
                <a:cs typeface="Arial" panose="020B0604020202020204" pitchFamily="34" charset="0"/>
              </a:rPr>
              <a:t>Specifics</a:t>
            </a:r>
            <a:r>
              <a:rPr lang="fr-FR" sz="1900" dirty="0">
                <a:cs typeface="Arial" panose="020B0604020202020204" pitchFamily="34" charset="0"/>
              </a:rPr>
              <a:t> missions: </a:t>
            </a:r>
          </a:p>
          <a:p>
            <a:pPr marL="1143000" lvl="1" indent="-457200" algn="just" fontAlgn="auto">
              <a:spcAft>
                <a:spcPts val="0"/>
              </a:spcAft>
              <a:buFont typeface="Arial" pitchFamily="34" charset="0"/>
              <a:buChar char="•"/>
              <a:defRPr/>
            </a:pPr>
            <a:r>
              <a:rPr lang="en-US" sz="1900" dirty="0">
                <a:cs typeface="Arial" panose="020B0604020202020204" pitchFamily="34" charset="0"/>
              </a:rPr>
              <a:t>Develop a national strategy for space observation activities;</a:t>
            </a:r>
          </a:p>
          <a:p>
            <a:pPr marL="1143000" lvl="1" indent="-457200" algn="just" fontAlgn="auto">
              <a:spcAft>
                <a:spcPts val="0"/>
              </a:spcAft>
              <a:buFont typeface="Arial" pitchFamily="34" charset="0"/>
              <a:buChar char="•"/>
              <a:defRPr/>
            </a:pPr>
            <a:r>
              <a:rPr lang="en-US" sz="1900" dirty="0">
                <a:cs typeface="Arial" panose="020B0604020202020204" pitchFamily="34" charset="0"/>
              </a:rPr>
              <a:t>Establish a space infrastructure;</a:t>
            </a:r>
          </a:p>
          <a:p>
            <a:pPr marL="1143000" lvl="1" indent="-457200" algn="just" fontAlgn="auto">
              <a:spcAft>
                <a:spcPts val="0"/>
              </a:spcAft>
              <a:buFont typeface="Arial" pitchFamily="34" charset="0"/>
              <a:buChar char="•"/>
              <a:defRPr/>
            </a:pPr>
            <a:r>
              <a:rPr lang="en-US" sz="1900" dirty="0">
                <a:cs typeface="Arial" panose="020B0604020202020204" pitchFamily="34" charset="0"/>
              </a:rPr>
              <a:t>Ensure the monitoring and evaluation of the implementation of public policies (roads, housing, energy, natural resources, etc.);</a:t>
            </a:r>
          </a:p>
          <a:p>
            <a:pPr marL="1143000" lvl="1" indent="-457200" algn="just" fontAlgn="auto">
              <a:spcAft>
                <a:spcPts val="0"/>
              </a:spcAft>
              <a:buFont typeface="Arial" pitchFamily="34" charset="0"/>
              <a:buChar char="•"/>
              <a:defRPr/>
            </a:pPr>
            <a:r>
              <a:rPr lang="en-US" sz="1900" dirty="0">
                <a:cs typeface="Arial" panose="020B0604020202020204" pitchFamily="34" charset="0"/>
              </a:rPr>
              <a:t>Provide data related to climate change;</a:t>
            </a:r>
          </a:p>
          <a:p>
            <a:pPr marL="1143000" lvl="1" indent="-457200" algn="just" fontAlgn="auto">
              <a:spcAft>
                <a:spcPts val="0"/>
              </a:spcAft>
              <a:buFont typeface="Arial" pitchFamily="34" charset="0"/>
              <a:buChar char="•"/>
              <a:defRPr/>
            </a:pPr>
            <a:r>
              <a:rPr lang="en-US" sz="1900" dirty="0">
                <a:cs typeface="Arial" panose="020B0604020202020204" pitchFamily="34" charset="0"/>
              </a:rPr>
              <a:t>Promote training, research and development activities.</a:t>
            </a:r>
            <a:endParaRPr lang="fr-FR" sz="1900" dirty="0">
              <a:cs typeface="Arial" panose="020B0604020202020204" pitchFamily="34" charset="0"/>
            </a:endParaRPr>
          </a:p>
          <a:p>
            <a:pPr algn="just" fontAlgn="auto">
              <a:spcAft>
                <a:spcPts val="0"/>
              </a:spcAft>
              <a:tabLst>
                <a:tab pos="541338" algn="l"/>
              </a:tabLst>
              <a:defRPr/>
            </a:pPr>
            <a:endParaRPr lang="fr-FR" sz="1900" dirty="0">
              <a:cs typeface="Arial" panose="020B0604020202020204" pitchFamily="34" charset="0"/>
            </a:endParaRPr>
          </a:p>
          <a:p>
            <a:pPr algn="just"/>
            <a:endParaRPr lang="en-US" sz="1900" dirty="0"/>
          </a:p>
          <a:p>
            <a:pPr algn="just"/>
            <a:endParaRPr lang="fr-FR" sz="1900" dirty="0"/>
          </a:p>
        </p:txBody>
      </p:sp>
      <p:sp>
        <p:nvSpPr>
          <p:cNvPr id="9" name="ZoneTexte 8">
            <a:extLst>
              <a:ext uri="{FF2B5EF4-FFF2-40B4-BE49-F238E27FC236}">
                <a16:creationId xmlns:a16="http://schemas.microsoft.com/office/drawing/2014/main" id="{9495F99E-23FD-4DD8-AE3B-B0E73840374B}"/>
              </a:ext>
            </a:extLst>
          </p:cNvPr>
          <p:cNvSpPr txBox="1"/>
          <p:nvPr/>
        </p:nvSpPr>
        <p:spPr>
          <a:xfrm>
            <a:off x="1392010" y="1227030"/>
            <a:ext cx="9407979" cy="523220"/>
          </a:xfrm>
          <a:prstGeom prst="rect">
            <a:avLst/>
          </a:prstGeom>
          <a:noFill/>
        </p:spPr>
        <p:txBody>
          <a:bodyPr wrap="square">
            <a:spAutoFit/>
          </a:bodyPr>
          <a:lstStyle/>
          <a:p>
            <a:r>
              <a:rPr lang="en-US" sz="2800" b="1" dirty="0">
                <a:cs typeface="Arial" panose="020B0604020202020204" pitchFamily="34" charset="0"/>
              </a:rPr>
              <a:t>Gabonese Agency for Space Studies and Observations (AGEOS)</a:t>
            </a:r>
            <a:endParaRPr lang="fr-FR" sz="2800" b="1" dirty="0">
              <a:cs typeface="Arial" panose="020B0604020202020204" pitchFamily="34" charset="0"/>
            </a:endParaRPr>
          </a:p>
        </p:txBody>
      </p:sp>
    </p:spTree>
    <p:extLst>
      <p:ext uri="{BB962C8B-B14F-4D97-AF65-F5344CB8AC3E}">
        <p14:creationId xmlns:p14="http://schemas.microsoft.com/office/powerpoint/2010/main" val="97247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8297F2B-B07F-43EF-B449-63F1E310F035}"/>
              </a:ext>
            </a:extLst>
          </p:cNvPr>
          <p:cNvSpPr txBox="1"/>
          <p:nvPr/>
        </p:nvSpPr>
        <p:spPr>
          <a:xfrm>
            <a:off x="72311" y="5123864"/>
            <a:ext cx="12020161" cy="923330"/>
          </a:xfrm>
          <a:prstGeom prst="rect">
            <a:avLst/>
          </a:prstGeom>
          <a:noFill/>
        </p:spPr>
        <p:txBody>
          <a:bodyPr wrap="square">
            <a:spAutoFit/>
          </a:bodyPr>
          <a:lstStyle/>
          <a:p>
            <a:pPr marL="285750" indent="-285750" algn="just">
              <a:buFont typeface="Arial" panose="020B0604020202020204" pitchFamily="34" charset="0"/>
              <a:buChar char="•"/>
            </a:pPr>
            <a:r>
              <a:rPr lang="en-US" sz="1800" dirty="0"/>
              <a:t>The decree 0074 of the Prime Minister, which sets out the modalities for monitoring activities that have an impact on the forest;</a:t>
            </a:r>
          </a:p>
          <a:p>
            <a:pPr marL="285750" indent="-285750" algn="just">
              <a:buFont typeface="Arial" panose="020B0604020202020204" pitchFamily="34" charset="0"/>
              <a:buChar char="•"/>
            </a:pPr>
            <a:r>
              <a:rPr lang="en-US" sz="1800" dirty="0"/>
              <a:t>Creation of the forestry department within the Gabonese Agency for Space Studies and Observations (AGEOS).</a:t>
            </a:r>
          </a:p>
        </p:txBody>
      </p:sp>
      <p:pic>
        <p:nvPicPr>
          <p:cNvPr id="4" name="Image 3">
            <a:extLst>
              <a:ext uri="{FF2B5EF4-FFF2-40B4-BE49-F238E27FC236}">
                <a16:creationId xmlns:a16="http://schemas.microsoft.com/office/drawing/2014/main" id="{08F5422C-5D80-4690-B195-0C2C79418E3B}"/>
              </a:ext>
            </a:extLst>
          </p:cNvPr>
          <p:cNvPicPr>
            <a:picLocks noChangeAspect="1"/>
          </p:cNvPicPr>
          <p:nvPr/>
        </p:nvPicPr>
        <p:blipFill rotWithShape="1">
          <a:blip r:embed="rId2">
            <a:extLst>
              <a:ext uri="{28A0092B-C50C-407E-A947-70E740481C1C}">
                <a14:useLocalDpi xmlns:a14="http://schemas.microsoft.com/office/drawing/2010/main" val="0"/>
              </a:ext>
            </a:extLst>
          </a:blip>
          <a:srcRect l="11313" t="35655" r="8032" b="32212"/>
          <a:stretch/>
        </p:blipFill>
        <p:spPr>
          <a:xfrm>
            <a:off x="6676188" y="1087804"/>
            <a:ext cx="5515812" cy="2075829"/>
          </a:xfrm>
          <a:prstGeom prst="rect">
            <a:avLst/>
          </a:prstGeom>
        </p:spPr>
      </p:pic>
      <p:sp>
        <p:nvSpPr>
          <p:cNvPr id="6" name="ZoneTexte 5">
            <a:extLst>
              <a:ext uri="{FF2B5EF4-FFF2-40B4-BE49-F238E27FC236}">
                <a16:creationId xmlns:a16="http://schemas.microsoft.com/office/drawing/2014/main" id="{60565FFD-AD99-4517-BD19-21DEFFC803C9}"/>
              </a:ext>
            </a:extLst>
          </p:cNvPr>
          <p:cNvSpPr txBox="1"/>
          <p:nvPr/>
        </p:nvSpPr>
        <p:spPr>
          <a:xfrm>
            <a:off x="223935" y="1280807"/>
            <a:ext cx="6097554" cy="1477328"/>
          </a:xfrm>
          <a:prstGeom prst="rect">
            <a:avLst/>
          </a:prstGeom>
          <a:noFill/>
        </p:spPr>
        <p:txBody>
          <a:bodyPr wrap="square">
            <a:spAutoFit/>
          </a:bodyPr>
          <a:lstStyle/>
          <a:p>
            <a:r>
              <a:rPr lang="fr-FR" dirty="0"/>
              <a:t>At AGEOS </a:t>
            </a:r>
            <a:r>
              <a:rPr lang="fr-FR" dirty="0" err="1"/>
              <a:t>we</a:t>
            </a:r>
            <a:r>
              <a:rPr lang="fr-FR" dirty="0"/>
              <a:t> have: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Direct </a:t>
            </a:r>
            <a:r>
              <a:rPr lang="fr-FR" dirty="0" err="1"/>
              <a:t>reception</a:t>
            </a:r>
            <a:r>
              <a:rPr lang="fr-FR" dirty="0"/>
              <a:t> station;</a:t>
            </a:r>
          </a:p>
          <a:p>
            <a:pPr marL="285750" indent="-285750">
              <a:buFont typeface="Arial" panose="020B0604020202020204" pitchFamily="34" charset="0"/>
              <a:buChar char="•"/>
            </a:pPr>
            <a:r>
              <a:rPr lang="fr-FR" dirty="0"/>
              <a:t>A </a:t>
            </a:r>
            <a:r>
              <a:rPr lang="fr-FR" dirty="0" err="1"/>
              <a:t>competence</a:t>
            </a:r>
            <a:r>
              <a:rPr lang="fr-FR" dirty="0"/>
              <a:t> centre for satellite data </a:t>
            </a:r>
            <a:r>
              <a:rPr lang="fr-FR" dirty="0" err="1"/>
              <a:t>processing</a:t>
            </a:r>
            <a:r>
              <a:rPr lang="fr-FR" dirty="0"/>
              <a:t>.</a:t>
            </a:r>
          </a:p>
          <a:p>
            <a:endParaRPr lang="fr-FR" dirty="0"/>
          </a:p>
        </p:txBody>
      </p:sp>
      <p:sp>
        <p:nvSpPr>
          <p:cNvPr id="7" name="CaixaDeTexto 14">
            <a:extLst>
              <a:ext uri="{FF2B5EF4-FFF2-40B4-BE49-F238E27FC236}">
                <a16:creationId xmlns:a16="http://schemas.microsoft.com/office/drawing/2014/main" id="{0B8B8A22-F0E6-43CE-999F-7529F7593F8F}"/>
              </a:ext>
            </a:extLst>
          </p:cNvPr>
          <p:cNvSpPr txBox="1">
            <a:spLocks noChangeArrowheads="1"/>
          </p:cNvSpPr>
          <p:nvPr/>
        </p:nvSpPr>
        <p:spPr bwMode="auto">
          <a:xfrm>
            <a:off x="223935" y="2869603"/>
            <a:ext cx="6863572" cy="203132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n-US" altLang="fr-FR" sz="1800" b="1" dirty="0">
                <a:latin typeface="+mn-lt"/>
              </a:rPr>
              <a:t>Antennas</a:t>
            </a:r>
          </a:p>
          <a:p>
            <a:pPr marL="285750" marR="0" lvl="0" indent="-285750" algn="just"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en-US" altLang="fr-FR" sz="1800" dirty="0">
                <a:latin typeface="+mn-lt"/>
              </a:rPr>
              <a:t>X-band antenna for optical or radar data, with a coverage radius of 2800 km, covering 24 countries;</a:t>
            </a:r>
          </a:p>
          <a:p>
            <a:pPr marL="285750" marR="0" lvl="0" indent="-285750" algn="just"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en-US" altLang="fr-FR" sz="1800" dirty="0">
                <a:latin typeface="+mn-lt"/>
              </a:rPr>
              <a:t>S-band antenna for telemetry used to support spacecraft launchers;</a:t>
            </a:r>
          </a:p>
          <a:p>
            <a:pPr marL="285750" marR="0" lvl="0" indent="-285750" algn="just"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en-US" altLang="fr-FR" sz="1800" dirty="0">
                <a:latin typeface="+mn-lt"/>
              </a:rPr>
              <a:t>Antenna exclusively reserved for the acquisition of meteorological data;</a:t>
            </a:r>
          </a:p>
          <a:p>
            <a:pPr marL="285750" marR="0" lvl="0" indent="-285750" algn="just"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en-US" altLang="fr-FR" sz="1800" dirty="0" err="1">
                <a:latin typeface="+mn-lt"/>
              </a:rPr>
              <a:t>GMES&amp;Africa</a:t>
            </a:r>
            <a:r>
              <a:rPr lang="en-US" altLang="fr-FR" sz="1800" dirty="0">
                <a:latin typeface="+mn-lt"/>
              </a:rPr>
              <a:t> antenna. </a:t>
            </a:r>
            <a:endParaRPr lang="fr-FR" sz="1800" dirty="0">
              <a:latin typeface="+mn-lt"/>
            </a:endParaRPr>
          </a:p>
        </p:txBody>
      </p:sp>
    </p:spTree>
    <p:extLst>
      <p:ext uri="{BB962C8B-B14F-4D97-AF65-F5344CB8AC3E}">
        <p14:creationId xmlns:p14="http://schemas.microsoft.com/office/powerpoint/2010/main" val="143685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B9388-F3B9-8140-F38B-25405F682771}"/>
              </a:ext>
            </a:extLst>
          </p:cNvPr>
          <p:cNvSpPr txBox="1"/>
          <p:nvPr/>
        </p:nvSpPr>
        <p:spPr>
          <a:xfrm>
            <a:off x="1971041" y="83595"/>
            <a:ext cx="10220959" cy="954107"/>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Methodology (Data &amp; Methods), Implementation Plan/Activities</a:t>
            </a:r>
            <a:endParaRPr lang="en-GB" sz="2800" dirty="0">
              <a:solidFill>
                <a:srgbClr val="0961AA"/>
              </a:solidFill>
              <a:latin typeface="Arial" panose="020B0604020202020204" pitchFamily="34" charset="0"/>
              <a:cs typeface="Arial" panose="020B0604020202020204" pitchFamily="34" charset="0"/>
            </a:endParaRPr>
          </a:p>
        </p:txBody>
      </p:sp>
      <p:pic>
        <p:nvPicPr>
          <p:cNvPr id="4" name="Picture 6" descr="Serveurs informatiques | CONTY INFORMATIQUE">
            <a:extLst>
              <a:ext uri="{FF2B5EF4-FFF2-40B4-BE49-F238E27FC236}">
                <a16:creationId xmlns:a16="http://schemas.microsoft.com/office/drawing/2014/main" id="{299AD176-6532-4E1E-858B-06854354A1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838" y="4981920"/>
            <a:ext cx="914066" cy="8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estion Parc – By The Way">
            <a:extLst>
              <a:ext uri="{FF2B5EF4-FFF2-40B4-BE49-F238E27FC236}">
                <a16:creationId xmlns:a16="http://schemas.microsoft.com/office/drawing/2014/main" id="{D5D0B53E-7682-4A34-BF54-BF5CA2430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988" y="5004204"/>
            <a:ext cx="1740682" cy="104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Sécurisé et Flexible sur le cloud - Field Service Management Software -  Odyssee Service">
            <a:extLst>
              <a:ext uri="{FF2B5EF4-FFF2-40B4-BE49-F238E27FC236}">
                <a16:creationId xmlns:a16="http://schemas.microsoft.com/office/drawing/2014/main" id="{157790EF-8B27-4E8B-B888-8EFAA9677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062" y="3346806"/>
            <a:ext cx="1740683" cy="1553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20" descr="Animer un réseau de revendeurs pour accroître ses résultats">
            <a:extLst>
              <a:ext uri="{FF2B5EF4-FFF2-40B4-BE49-F238E27FC236}">
                <a16:creationId xmlns:a16="http://schemas.microsoft.com/office/drawing/2014/main" id="{E609AEA4-143F-47C0-B32E-F37F1CB468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0156" r="29210"/>
          <a:stretch>
            <a:fillRect/>
          </a:stretch>
        </p:blipFill>
        <p:spPr bwMode="auto">
          <a:xfrm>
            <a:off x="7720270" y="3199701"/>
            <a:ext cx="1536631" cy="11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 en angle 38">
            <a:extLst>
              <a:ext uri="{FF2B5EF4-FFF2-40B4-BE49-F238E27FC236}">
                <a16:creationId xmlns:a16="http://schemas.microsoft.com/office/drawing/2014/main" id="{311FBC92-5294-4DCF-B37A-FE6758DE6C4A}"/>
              </a:ext>
            </a:extLst>
          </p:cNvPr>
          <p:cNvCxnSpPr>
            <a:cxnSpLocks/>
            <a:endCxn id="4" idx="1"/>
          </p:cNvCxnSpPr>
          <p:nvPr/>
        </p:nvCxnSpPr>
        <p:spPr>
          <a:xfrm rot="16200000" flipH="1">
            <a:off x="1533940" y="4893166"/>
            <a:ext cx="724332" cy="271463"/>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38" descr="Icône Bulletin, journal, magazine, journaux, presse Gratuit de Journalist">
            <a:extLst>
              <a:ext uri="{FF2B5EF4-FFF2-40B4-BE49-F238E27FC236}">
                <a16:creationId xmlns:a16="http://schemas.microsoft.com/office/drawing/2014/main" id="{E6BDC871-7782-412B-B674-71B980704C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0670" y="5228453"/>
            <a:ext cx="632976" cy="63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 en angle 127">
            <a:extLst>
              <a:ext uri="{FF2B5EF4-FFF2-40B4-BE49-F238E27FC236}">
                <a16:creationId xmlns:a16="http://schemas.microsoft.com/office/drawing/2014/main" id="{497017C5-D281-49B4-BB86-D64CED6A8727}"/>
              </a:ext>
            </a:extLst>
          </p:cNvPr>
          <p:cNvCxnSpPr>
            <a:cxnSpLocks/>
            <a:stCxn id="12" idx="2"/>
            <a:endCxn id="5" idx="0"/>
          </p:cNvCxnSpPr>
          <p:nvPr/>
        </p:nvCxnSpPr>
        <p:spPr>
          <a:xfrm rot="16200000" flipH="1">
            <a:off x="3493397" y="4395272"/>
            <a:ext cx="452360" cy="765504"/>
          </a:xfrm>
          <a:prstGeom prst="bentConnector3">
            <a:avLst>
              <a:gd name="adj1" fmla="val 50000"/>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42">
            <a:extLst>
              <a:ext uri="{FF2B5EF4-FFF2-40B4-BE49-F238E27FC236}">
                <a16:creationId xmlns:a16="http://schemas.microsoft.com/office/drawing/2014/main" id="{273F6511-B219-4EC1-BA48-441259D088EE}"/>
              </a:ext>
            </a:extLst>
          </p:cNvPr>
          <p:cNvCxnSpPr>
            <a:cxnSpLocks/>
            <a:stCxn id="4" idx="3"/>
            <a:endCxn id="5" idx="1"/>
          </p:cNvCxnSpPr>
          <p:nvPr/>
        </p:nvCxnSpPr>
        <p:spPr>
          <a:xfrm>
            <a:off x="2945904" y="5391064"/>
            <a:ext cx="286084" cy="135761"/>
          </a:xfrm>
          <a:prstGeom prst="bentConnector3">
            <a:avLst>
              <a:gd name="adj1" fmla="val 50000"/>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42" descr="Krossblade Aerospace Systems">
            <a:extLst>
              <a:ext uri="{FF2B5EF4-FFF2-40B4-BE49-F238E27FC236}">
                <a16:creationId xmlns:a16="http://schemas.microsoft.com/office/drawing/2014/main" id="{C6CD50C3-1C5B-4AAB-A2D1-42BEC22F1D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1902" y="3879307"/>
            <a:ext cx="1009846" cy="672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B18B884A-4F53-4A25-8FD3-F6D57FB6E423}"/>
              </a:ext>
            </a:extLst>
          </p:cNvPr>
          <p:cNvSpPr txBox="1"/>
          <p:nvPr/>
        </p:nvSpPr>
        <p:spPr>
          <a:xfrm>
            <a:off x="1264380" y="5819622"/>
            <a:ext cx="2159671" cy="369332"/>
          </a:xfrm>
          <a:prstGeom prst="rect">
            <a:avLst/>
          </a:prstGeom>
          <a:noFill/>
        </p:spPr>
        <p:txBody>
          <a:bodyPr wrap="square">
            <a:spAutoFit/>
          </a:bodyPr>
          <a:lstStyle>
            <a:defPPr>
              <a:defRPr lang="fr-FR"/>
            </a:defPPr>
            <a:lvl1pPr>
              <a:defRPr sz="1200" b="1"/>
            </a:lvl1pPr>
          </a:lstStyle>
          <a:p>
            <a:pPr algn="ctr" defTabSz="685800" eaLnBrk="1" fontAlgn="auto" hangingPunct="1">
              <a:spcBef>
                <a:spcPts val="0"/>
              </a:spcBef>
              <a:spcAft>
                <a:spcPts val="0"/>
              </a:spcAft>
              <a:defRPr/>
            </a:pPr>
            <a:r>
              <a:rPr lang="en-GB" sz="900" dirty="0">
                <a:solidFill>
                  <a:schemeClr val="accent1">
                    <a:lumMod val="50000"/>
                  </a:schemeClr>
                </a:solidFill>
                <a:latin typeface="Arial"/>
                <a:cs typeface="+mn-cs"/>
              </a:rPr>
              <a:t>Automatic System Processing and Detection </a:t>
            </a:r>
            <a:endParaRPr lang="x-none" sz="900" dirty="0">
              <a:solidFill>
                <a:schemeClr val="accent1">
                  <a:lumMod val="50000"/>
                </a:schemeClr>
              </a:solidFill>
              <a:latin typeface="Arial"/>
              <a:cs typeface="+mn-cs"/>
            </a:endParaRPr>
          </a:p>
        </p:txBody>
      </p:sp>
      <p:sp>
        <p:nvSpPr>
          <p:cNvPr id="14" name="ZoneTexte 13">
            <a:extLst>
              <a:ext uri="{FF2B5EF4-FFF2-40B4-BE49-F238E27FC236}">
                <a16:creationId xmlns:a16="http://schemas.microsoft.com/office/drawing/2014/main" id="{44ADDF3D-2A36-440B-99AC-3C2341731496}"/>
              </a:ext>
            </a:extLst>
          </p:cNvPr>
          <p:cNvSpPr txBox="1"/>
          <p:nvPr/>
        </p:nvSpPr>
        <p:spPr>
          <a:xfrm>
            <a:off x="2782257" y="3574542"/>
            <a:ext cx="1684584" cy="230832"/>
          </a:xfrm>
          <a:prstGeom prst="rect">
            <a:avLst/>
          </a:prstGeom>
          <a:noFill/>
        </p:spPr>
        <p:txBody>
          <a:bodyPr wrap="square">
            <a:spAutoFit/>
          </a:bodyPr>
          <a:lstStyle>
            <a:defPPr>
              <a:defRPr lang="fr-FR"/>
            </a:defPPr>
            <a:lvl1pPr>
              <a:defRPr sz="1200" b="1"/>
            </a:lvl1pPr>
          </a:lstStyle>
          <a:p>
            <a:pPr defTabSz="685800" eaLnBrk="1" fontAlgn="auto" hangingPunct="1">
              <a:spcBef>
                <a:spcPts val="0"/>
              </a:spcBef>
              <a:spcAft>
                <a:spcPts val="0"/>
              </a:spcAft>
              <a:defRPr/>
            </a:pPr>
            <a:r>
              <a:rPr lang="en-GB" sz="900" dirty="0">
                <a:solidFill>
                  <a:schemeClr val="accent1">
                    <a:lumMod val="50000"/>
                  </a:schemeClr>
                </a:solidFill>
                <a:latin typeface="Arial"/>
                <a:cs typeface="+mn-cs"/>
              </a:rPr>
              <a:t>Field campaigns</a:t>
            </a:r>
            <a:endParaRPr lang="x-none" sz="900" dirty="0">
              <a:solidFill>
                <a:schemeClr val="accent1">
                  <a:lumMod val="50000"/>
                </a:schemeClr>
              </a:solidFill>
              <a:latin typeface="Arial"/>
              <a:cs typeface="+mn-cs"/>
            </a:endParaRPr>
          </a:p>
        </p:txBody>
      </p:sp>
      <p:sp>
        <p:nvSpPr>
          <p:cNvPr id="15" name="ZoneTexte 14">
            <a:extLst>
              <a:ext uri="{FF2B5EF4-FFF2-40B4-BE49-F238E27FC236}">
                <a16:creationId xmlns:a16="http://schemas.microsoft.com/office/drawing/2014/main" id="{85E93906-35B2-4768-8349-2818298C55DA}"/>
              </a:ext>
            </a:extLst>
          </p:cNvPr>
          <p:cNvSpPr txBox="1"/>
          <p:nvPr/>
        </p:nvSpPr>
        <p:spPr>
          <a:xfrm>
            <a:off x="4619712" y="3321670"/>
            <a:ext cx="1734375" cy="230832"/>
          </a:xfrm>
          <a:prstGeom prst="rect">
            <a:avLst/>
          </a:prstGeom>
          <a:noFill/>
        </p:spPr>
        <p:txBody>
          <a:bodyPr wrap="square">
            <a:spAutoFit/>
          </a:bodyPr>
          <a:lstStyle>
            <a:defPPr>
              <a:defRPr lang="fr-FR"/>
            </a:defPPr>
            <a:lvl1pPr>
              <a:defRPr sz="1200" b="1"/>
            </a:lvl1pPr>
          </a:lstStyle>
          <a:p>
            <a:pPr defTabSz="685800" eaLnBrk="1" fontAlgn="auto" hangingPunct="1">
              <a:spcBef>
                <a:spcPts val="0"/>
              </a:spcBef>
              <a:spcAft>
                <a:spcPts val="0"/>
              </a:spcAft>
              <a:defRPr/>
            </a:pPr>
            <a:r>
              <a:rPr lang="fr-FR" sz="900" dirty="0" err="1">
                <a:solidFill>
                  <a:schemeClr val="accent1">
                    <a:lumMod val="50000"/>
                  </a:schemeClr>
                </a:solidFill>
                <a:latin typeface="Arial"/>
                <a:cs typeface="+mn-cs"/>
              </a:rPr>
              <a:t>Geoportal</a:t>
            </a:r>
            <a:endParaRPr lang="x-none" sz="900" dirty="0">
              <a:solidFill>
                <a:schemeClr val="accent1">
                  <a:lumMod val="50000"/>
                </a:schemeClr>
              </a:solidFill>
              <a:latin typeface="Arial"/>
              <a:cs typeface="+mn-cs"/>
            </a:endParaRPr>
          </a:p>
        </p:txBody>
      </p:sp>
      <p:sp>
        <p:nvSpPr>
          <p:cNvPr id="16" name="ZoneTexte 15">
            <a:extLst>
              <a:ext uri="{FF2B5EF4-FFF2-40B4-BE49-F238E27FC236}">
                <a16:creationId xmlns:a16="http://schemas.microsoft.com/office/drawing/2014/main" id="{6DD5532E-6E3D-4613-9954-C4612E8BD599}"/>
              </a:ext>
            </a:extLst>
          </p:cNvPr>
          <p:cNvSpPr txBox="1"/>
          <p:nvPr/>
        </p:nvSpPr>
        <p:spPr>
          <a:xfrm>
            <a:off x="6037100" y="5554261"/>
            <a:ext cx="1161782" cy="219291"/>
          </a:xfrm>
          <a:prstGeom prst="rect">
            <a:avLst/>
          </a:prstGeom>
          <a:noFill/>
        </p:spPr>
        <p:txBody>
          <a:bodyPr wrap="square">
            <a:spAutoFit/>
          </a:bodyPr>
          <a:lstStyle>
            <a:defPPr>
              <a:defRPr lang="fr-FR"/>
            </a:defPPr>
            <a:lvl1pPr>
              <a:defRPr sz="1200" b="1"/>
            </a:lvl1pPr>
          </a:lstStyle>
          <a:p>
            <a:pPr algn="ctr" defTabSz="685800" eaLnBrk="1" fontAlgn="auto" hangingPunct="1">
              <a:spcBef>
                <a:spcPts val="0"/>
              </a:spcBef>
              <a:spcAft>
                <a:spcPts val="0"/>
              </a:spcAft>
              <a:defRPr/>
            </a:pPr>
            <a:r>
              <a:rPr lang="en-GB" sz="825" dirty="0">
                <a:solidFill>
                  <a:schemeClr val="accent1">
                    <a:lumMod val="50000"/>
                  </a:schemeClr>
                </a:solidFill>
                <a:latin typeface="Arial"/>
                <a:cs typeface="+mn-cs"/>
              </a:rPr>
              <a:t>Data Sharing tools</a:t>
            </a:r>
            <a:endParaRPr lang="x-none" sz="825" dirty="0">
              <a:solidFill>
                <a:schemeClr val="accent1">
                  <a:lumMod val="50000"/>
                </a:schemeClr>
              </a:solidFill>
              <a:latin typeface="Arial"/>
              <a:cs typeface="+mn-cs"/>
            </a:endParaRPr>
          </a:p>
        </p:txBody>
      </p:sp>
      <p:sp>
        <p:nvSpPr>
          <p:cNvPr id="17" name="ZoneTexte 16">
            <a:extLst>
              <a:ext uri="{FF2B5EF4-FFF2-40B4-BE49-F238E27FC236}">
                <a16:creationId xmlns:a16="http://schemas.microsoft.com/office/drawing/2014/main" id="{41C227B4-4F3C-4391-9A35-0F28635C161B}"/>
              </a:ext>
            </a:extLst>
          </p:cNvPr>
          <p:cNvSpPr txBox="1"/>
          <p:nvPr/>
        </p:nvSpPr>
        <p:spPr>
          <a:xfrm>
            <a:off x="1225639" y="3544657"/>
            <a:ext cx="1995776" cy="230832"/>
          </a:xfrm>
          <a:prstGeom prst="rect">
            <a:avLst/>
          </a:prstGeom>
          <a:noFill/>
        </p:spPr>
        <p:txBody>
          <a:bodyPr wrap="square">
            <a:spAutoFit/>
          </a:bodyPr>
          <a:lstStyle>
            <a:defPPr>
              <a:defRPr lang="fr-FR"/>
            </a:defPPr>
            <a:lvl1pPr>
              <a:defRPr sz="1200" b="1"/>
            </a:lvl1pPr>
          </a:lstStyle>
          <a:p>
            <a:pPr defTabSz="685800" eaLnBrk="1" fontAlgn="auto" hangingPunct="1">
              <a:spcBef>
                <a:spcPts val="0"/>
              </a:spcBef>
              <a:spcAft>
                <a:spcPts val="0"/>
              </a:spcAft>
              <a:defRPr/>
            </a:pPr>
            <a:r>
              <a:rPr lang="en-GB" sz="900" dirty="0">
                <a:solidFill>
                  <a:schemeClr val="accent1">
                    <a:lumMod val="50000"/>
                  </a:schemeClr>
                </a:solidFill>
                <a:latin typeface="Arial"/>
                <a:cs typeface="+mn-cs"/>
              </a:rPr>
              <a:t>Satellite data</a:t>
            </a:r>
            <a:endParaRPr lang="x-none" sz="900" dirty="0">
              <a:solidFill>
                <a:schemeClr val="accent1">
                  <a:lumMod val="50000"/>
                </a:schemeClr>
              </a:solidFill>
              <a:latin typeface="Arial"/>
              <a:cs typeface="+mn-cs"/>
            </a:endParaRPr>
          </a:p>
        </p:txBody>
      </p:sp>
      <p:cxnSp>
        <p:nvCxnSpPr>
          <p:cNvPr id="18" name="Connecteur : en angle 68">
            <a:extLst>
              <a:ext uri="{FF2B5EF4-FFF2-40B4-BE49-F238E27FC236}">
                <a16:creationId xmlns:a16="http://schemas.microsoft.com/office/drawing/2014/main" id="{83D3B3F3-5D2D-414A-B461-9BBFDAEC1C47}"/>
              </a:ext>
            </a:extLst>
          </p:cNvPr>
          <p:cNvCxnSpPr>
            <a:cxnSpLocks/>
          </p:cNvCxnSpPr>
          <p:nvPr/>
        </p:nvCxnSpPr>
        <p:spPr>
          <a:xfrm flipV="1">
            <a:off x="6775288" y="6039920"/>
            <a:ext cx="917575" cy="157162"/>
          </a:xfrm>
          <a:prstGeom prst="bentConnector3">
            <a:avLst>
              <a:gd name="adj1" fmla="val 50000"/>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26" descr="Mobile Transparent File | PNG All">
            <a:extLst>
              <a:ext uri="{FF2B5EF4-FFF2-40B4-BE49-F238E27FC236}">
                <a16:creationId xmlns:a16="http://schemas.microsoft.com/office/drawing/2014/main" id="{BAD8853B-D051-4986-8416-6C42E101AE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7750" y="5844162"/>
            <a:ext cx="770398" cy="576758"/>
          </a:xfrm>
          <a:prstGeom prst="rect">
            <a:avLst/>
          </a:prstGeom>
          <a:solidFill>
            <a:schemeClr val="bg1"/>
          </a:solidFill>
          <a:ln w="9525">
            <a:solidFill>
              <a:schemeClr val="bg1"/>
            </a:solidFill>
            <a:miter lim="800000"/>
            <a:headEnd/>
            <a:tailEnd/>
          </a:ln>
        </p:spPr>
      </p:pic>
      <p:cxnSp>
        <p:nvCxnSpPr>
          <p:cNvPr id="20" name="Connecteur droit avec flèche 19">
            <a:extLst>
              <a:ext uri="{FF2B5EF4-FFF2-40B4-BE49-F238E27FC236}">
                <a16:creationId xmlns:a16="http://schemas.microsoft.com/office/drawing/2014/main" id="{2F82B4D5-A98C-41A3-8D35-E4684D480B52}"/>
              </a:ext>
            </a:extLst>
          </p:cNvPr>
          <p:cNvCxnSpPr>
            <a:cxnSpLocks/>
          </p:cNvCxnSpPr>
          <p:nvPr/>
        </p:nvCxnSpPr>
        <p:spPr>
          <a:xfrm>
            <a:off x="4501988" y="5655745"/>
            <a:ext cx="121364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73403BCF-5A50-40D8-AEB7-DFF0AE54F6E1}"/>
              </a:ext>
            </a:extLst>
          </p:cNvPr>
          <p:cNvCxnSpPr>
            <a:cxnSpLocks/>
          </p:cNvCxnSpPr>
          <p:nvPr/>
        </p:nvCxnSpPr>
        <p:spPr>
          <a:xfrm flipV="1">
            <a:off x="5906925" y="4615933"/>
            <a:ext cx="1085850" cy="75247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1BE6017A-7CD8-4F40-A40F-4408B6E30F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3572" y="3902429"/>
            <a:ext cx="911984" cy="95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C27811C4-3BD1-47E9-A344-BA385FE67E14}"/>
              </a:ext>
            </a:extLst>
          </p:cNvPr>
          <p:cNvSpPr txBox="1"/>
          <p:nvPr/>
        </p:nvSpPr>
        <p:spPr>
          <a:xfrm>
            <a:off x="8310401" y="6005734"/>
            <a:ext cx="1618197" cy="230832"/>
          </a:xfrm>
          <a:prstGeom prst="rect">
            <a:avLst/>
          </a:prstGeom>
          <a:noFill/>
        </p:spPr>
        <p:txBody>
          <a:bodyPr wrap="square">
            <a:spAutoFit/>
          </a:bodyPr>
          <a:lstStyle/>
          <a:p>
            <a:pPr defTabSz="685800" eaLnBrk="1" fontAlgn="auto" hangingPunct="1">
              <a:spcBef>
                <a:spcPts val="0"/>
              </a:spcBef>
              <a:spcAft>
                <a:spcPts val="0"/>
              </a:spcAft>
              <a:defRPr/>
            </a:pPr>
            <a:r>
              <a:rPr lang="en-GB" sz="900" b="1" dirty="0">
                <a:solidFill>
                  <a:schemeClr val="accent1">
                    <a:lumMod val="50000"/>
                  </a:schemeClr>
                </a:solidFill>
                <a:latin typeface="Arial"/>
                <a:cs typeface="+mn-cs"/>
              </a:rPr>
              <a:t>Partner network</a:t>
            </a:r>
            <a:endParaRPr lang="x-none" sz="900" b="1" dirty="0">
              <a:solidFill>
                <a:schemeClr val="accent1">
                  <a:lumMod val="50000"/>
                </a:schemeClr>
              </a:solidFill>
              <a:latin typeface="Arial"/>
              <a:cs typeface="+mn-cs"/>
            </a:endParaRPr>
          </a:p>
        </p:txBody>
      </p:sp>
      <p:sp>
        <p:nvSpPr>
          <p:cNvPr id="24" name="ZoneTexte 23">
            <a:extLst>
              <a:ext uri="{FF2B5EF4-FFF2-40B4-BE49-F238E27FC236}">
                <a16:creationId xmlns:a16="http://schemas.microsoft.com/office/drawing/2014/main" id="{84C4CBC7-00D6-43EA-A9D3-91B748A17106}"/>
              </a:ext>
            </a:extLst>
          </p:cNvPr>
          <p:cNvSpPr txBox="1">
            <a:spLocks noChangeArrowheads="1"/>
          </p:cNvSpPr>
          <p:nvPr/>
        </p:nvSpPr>
        <p:spPr bwMode="auto">
          <a:xfrm>
            <a:off x="299406" y="1531330"/>
            <a:ext cx="962919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8588" indent="-128588"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gn="just" eaLnBrk="1" hangingPunct="1">
              <a:buFont typeface="Arial" panose="020B0604020202020204" pitchFamily="34" charset="0"/>
              <a:buChar char="•"/>
            </a:pPr>
            <a:r>
              <a:rPr lang="en-US" altLang="fr-FR" sz="1400" dirty="0">
                <a:latin typeface="Calibri" panose="020F0502020204030204" pitchFamily="34" charset="0"/>
              </a:rPr>
              <a:t>Monitor the evolution of the national forest cover and land cover</a:t>
            </a:r>
            <a:r>
              <a:rPr lang="fr-FR" sz="1400" dirty="0">
                <a:latin typeface="Calibri" panose="020F0502020204030204" pitchFamily="34" charset="0"/>
              </a:rPr>
              <a:t>(surface estimation, stratification, biomasse, carbone)  </a:t>
            </a:r>
            <a:r>
              <a:rPr lang="en-US" altLang="fr-FR" sz="1400" dirty="0">
                <a:latin typeface="Calibri" panose="020F0502020204030204" pitchFamily="34" charset="0"/>
              </a:rPr>
              <a:t> ;</a:t>
            </a:r>
          </a:p>
          <a:p>
            <a:pPr marL="285750" indent="-285750" algn="just" eaLnBrk="1" hangingPunct="1">
              <a:buFont typeface="Arial" panose="020B0604020202020204" pitchFamily="34" charset="0"/>
              <a:buChar char="•"/>
            </a:pPr>
            <a:r>
              <a:rPr lang="en-US" altLang="fr-FR" sz="1400" dirty="0">
                <a:latin typeface="Calibri" panose="020F0502020204030204" pitchFamily="34" charset="0"/>
              </a:rPr>
              <a:t>Detect forest cover disturbances ;</a:t>
            </a:r>
          </a:p>
          <a:p>
            <a:pPr marL="285750" indent="-285750" algn="just" eaLnBrk="1" hangingPunct="1">
              <a:buFont typeface="Arial" panose="020B0604020202020204" pitchFamily="34" charset="0"/>
              <a:buChar char="•"/>
            </a:pPr>
            <a:r>
              <a:rPr lang="en-US" altLang="fr-FR" sz="1400" dirty="0">
                <a:latin typeface="Calibri" panose="020F0502020204030204" pitchFamily="34" charset="0"/>
              </a:rPr>
              <a:t>Analyze the legal framework for the disturbances observed ;</a:t>
            </a:r>
          </a:p>
          <a:p>
            <a:pPr marL="285750" indent="-285750" algn="just" eaLnBrk="1" hangingPunct="1">
              <a:buFont typeface="Arial" panose="020B0604020202020204" pitchFamily="34" charset="0"/>
              <a:buChar char="•"/>
            </a:pPr>
            <a:r>
              <a:rPr lang="en-US" altLang="fr-FR" sz="1400" dirty="0">
                <a:latin typeface="Calibri" panose="020F0502020204030204" pitchFamily="34" charset="0"/>
              </a:rPr>
              <a:t>Inform the actors in charge of forest control and police; </a:t>
            </a:r>
          </a:p>
          <a:p>
            <a:pPr marL="285750" indent="-285750" algn="just" eaLnBrk="1" hangingPunct="1">
              <a:buFont typeface="Arial" panose="020B0604020202020204" pitchFamily="34" charset="0"/>
              <a:buChar char="•"/>
            </a:pPr>
            <a:r>
              <a:rPr lang="en-US" altLang="fr-FR" sz="1400" dirty="0">
                <a:latin typeface="Calibri" panose="020F0502020204030204" pitchFamily="34" charset="0"/>
              </a:rPr>
              <a:t>Analyze and characterize the activities impacting the forest cover;</a:t>
            </a:r>
          </a:p>
          <a:p>
            <a:pPr marL="285750" indent="-285750" algn="just">
              <a:buFont typeface="Arial" panose="020B0604020202020204" pitchFamily="34" charset="0"/>
              <a:buChar char="•"/>
            </a:pPr>
            <a:r>
              <a:rPr lang="fr-FR" sz="1400" dirty="0">
                <a:latin typeface="Calibri" panose="020F0502020204030204" pitchFamily="34" charset="0"/>
              </a:rPr>
              <a:t>Support for </a:t>
            </a:r>
            <a:r>
              <a:rPr lang="fr-FR" sz="1400" dirty="0" err="1">
                <a:latin typeface="Calibri" panose="020F0502020204030204" pitchFamily="34" charset="0"/>
              </a:rPr>
              <a:t>Capacity</a:t>
            </a:r>
            <a:r>
              <a:rPr lang="fr-FR" sz="1400" dirty="0">
                <a:latin typeface="Calibri" panose="020F0502020204030204" pitchFamily="34" charset="0"/>
              </a:rPr>
              <a:t> building of </a:t>
            </a:r>
            <a:r>
              <a:rPr lang="fr-FR" sz="1400" dirty="0" err="1">
                <a:latin typeface="Calibri" panose="020F0502020204030204" pitchFamily="34" charset="0"/>
              </a:rPr>
              <a:t>sectorial</a:t>
            </a:r>
            <a:r>
              <a:rPr lang="fr-FR" sz="1400" dirty="0">
                <a:latin typeface="Calibri" panose="020F0502020204030204" pitchFamily="34" charset="0"/>
              </a:rPr>
              <a:t> administrations in </a:t>
            </a:r>
            <a:r>
              <a:rPr lang="fr-FR" sz="1400" dirty="0" err="1">
                <a:latin typeface="Calibri" panose="020F0502020204030204" pitchFamily="34" charset="0"/>
              </a:rPr>
              <a:t>using</a:t>
            </a:r>
            <a:r>
              <a:rPr lang="fr-FR" sz="1400" dirty="0">
                <a:latin typeface="Calibri" panose="020F0502020204030204" pitchFamily="34" charset="0"/>
              </a:rPr>
              <a:t> </a:t>
            </a:r>
            <a:r>
              <a:rPr lang="fr-FR" sz="1400" dirty="0" err="1">
                <a:latin typeface="Calibri" panose="020F0502020204030204" pitchFamily="34" charset="0"/>
              </a:rPr>
              <a:t>earth</a:t>
            </a:r>
            <a:r>
              <a:rPr lang="fr-FR" sz="1400" dirty="0">
                <a:latin typeface="Calibri" panose="020F0502020204030204" pitchFamily="34" charset="0"/>
              </a:rPr>
              <a:t> observation </a:t>
            </a:r>
            <a:r>
              <a:rPr lang="fr-FR" sz="1400" dirty="0" err="1">
                <a:latin typeface="Calibri" panose="020F0502020204030204" pitchFamily="34" charset="0"/>
              </a:rPr>
              <a:t>tools</a:t>
            </a:r>
            <a:r>
              <a:rPr lang="fr-FR" sz="1400" dirty="0">
                <a:latin typeface="Calibri" panose="020F0502020204030204" pitchFamily="34" charset="0"/>
              </a:rPr>
              <a:t> for forest monitoring. </a:t>
            </a:r>
          </a:p>
          <a:p>
            <a:pPr marL="0" indent="0" algn="just" eaLnBrk="1" hangingPunct="1"/>
            <a:endParaRPr lang="fr-FR" altLang="fr-FR" sz="1400" dirty="0">
              <a:latin typeface="Calibri" panose="020F0502020204030204" pitchFamily="34" charset="0"/>
            </a:endParaRPr>
          </a:p>
        </p:txBody>
      </p:sp>
      <p:sp>
        <p:nvSpPr>
          <p:cNvPr id="25" name="Rectangle 24">
            <a:extLst>
              <a:ext uri="{FF2B5EF4-FFF2-40B4-BE49-F238E27FC236}">
                <a16:creationId xmlns:a16="http://schemas.microsoft.com/office/drawing/2014/main" id="{79F3E0CB-B9CA-4BA0-A38C-6374D906D719}"/>
              </a:ext>
            </a:extLst>
          </p:cNvPr>
          <p:cNvSpPr>
            <a:spLocks noChangeArrowheads="1"/>
          </p:cNvSpPr>
          <p:nvPr/>
        </p:nvSpPr>
        <p:spPr bwMode="auto">
          <a:xfrm>
            <a:off x="273666" y="1087705"/>
            <a:ext cx="7844583" cy="35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522" rIns="0" bIns="-9522" anchor="ct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b="1" dirty="0">
                <a:solidFill>
                  <a:schemeClr val="accent1">
                    <a:lumMod val="50000"/>
                  </a:schemeClr>
                </a:solidFill>
                <a:latin typeface="Calibri" panose="020F0502020204030204" pitchFamily="34" charset="0"/>
              </a:rPr>
              <a:t>    National Forest and Natural Ressources Monitoring System </a:t>
            </a:r>
          </a:p>
        </p:txBody>
      </p:sp>
      <p:sp>
        <p:nvSpPr>
          <p:cNvPr id="26" name="ZoneTexte 25">
            <a:extLst>
              <a:ext uri="{FF2B5EF4-FFF2-40B4-BE49-F238E27FC236}">
                <a16:creationId xmlns:a16="http://schemas.microsoft.com/office/drawing/2014/main" id="{2703EC64-087D-4017-B707-2E5B582B93EF}"/>
              </a:ext>
            </a:extLst>
          </p:cNvPr>
          <p:cNvSpPr txBox="1"/>
          <p:nvPr/>
        </p:nvSpPr>
        <p:spPr>
          <a:xfrm>
            <a:off x="2993555" y="6051806"/>
            <a:ext cx="2159670" cy="230832"/>
          </a:xfrm>
          <a:prstGeom prst="rect">
            <a:avLst/>
          </a:prstGeom>
          <a:noFill/>
        </p:spPr>
        <p:txBody>
          <a:bodyPr wrap="square">
            <a:spAutoFit/>
          </a:bodyPr>
          <a:lstStyle>
            <a:defPPr>
              <a:defRPr lang="fr-FR"/>
            </a:defPPr>
            <a:lvl1pPr>
              <a:defRPr sz="1200" b="1"/>
            </a:lvl1pPr>
          </a:lstStyle>
          <a:p>
            <a:pPr algn="ctr" defTabSz="685800" eaLnBrk="1" fontAlgn="auto" hangingPunct="1">
              <a:spcBef>
                <a:spcPts val="0"/>
              </a:spcBef>
              <a:spcAft>
                <a:spcPts val="0"/>
              </a:spcAft>
              <a:defRPr/>
            </a:pPr>
            <a:r>
              <a:rPr lang="en-GB" sz="900" dirty="0">
                <a:solidFill>
                  <a:schemeClr val="accent1">
                    <a:lumMod val="50000"/>
                  </a:schemeClr>
                </a:solidFill>
                <a:latin typeface="Arial"/>
                <a:cs typeface="+mn-cs"/>
              </a:rPr>
              <a:t>Analysing</a:t>
            </a:r>
            <a:endParaRPr lang="x-none" sz="900" dirty="0">
              <a:solidFill>
                <a:schemeClr val="accent1">
                  <a:lumMod val="50000"/>
                </a:schemeClr>
              </a:solidFill>
              <a:latin typeface="Arial"/>
              <a:cs typeface="+mn-cs"/>
            </a:endParaRPr>
          </a:p>
        </p:txBody>
      </p:sp>
      <p:sp>
        <p:nvSpPr>
          <p:cNvPr id="27" name="ZoneTexte 26">
            <a:extLst>
              <a:ext uri="{FF2B5EF4-FFF2-40B4-BE49-F238E27FC236}">
                <a16:creationId xmlns:a16="http://schemas.microsoft.com/office/drawing/2014/main" id="{6BA245D4-DA1F-4E4B-BDE1-EBF7D3EC8E83}"/>
              </a:ext>
            </a:extLst>
          </p:cNvPr>
          <p:cNvSpPr txBox="1"/>
          <p:nvPr/>
        </p:nvSpPr>
        <p:spPr>
          <a:xfrm>
            <a:off x="5173499" y="5874532"/>
            <a:ext cx="1734375" cy="230832"/>
          </a:xfrm>
          <a:prstGeom prst="rect">
            <a:avLst/>
          </a:prstGeom>
          <a:noFill/>
        </p:spPr>
        <p:txBody>
          <a:bodyPr wrap="square">
            <a:spAutoFit/>
          </a:bodyPr>
          <a:lstStyle>
            <a:defPPr>
              <a:defRPr lang="fr-FR"/>
            </a:defPPr>
            <a:lvl1pPr>
              <a:defRPr sz="1200" b="1"/>
            </a:lvl1pPr>
          </a:lstStyle>
          <a:p>
            <a:pPr defTabSz="685800" eaLnBrk="1" fontAlgn="auto" hangingPunct="1">
              <a:spcBef>
                <a:spcPts val="0"/>
              </a:spcBef>
              <a:spcAft>
                <a:spcPts val="0"/>
              </a:spcAft>
              <a:defRPr/>
            </a:pPr>
            <a:r>
              <a:rPr lang="fr-FR" sz="900" dirty="0">
                <a:solidFill>
                  <a:schemeClr val="accent1">
                    <a:lumMod val="50000"/>
                  </a:schemeClr>
                </a:solidFill>
                <a:latin typeface="Arial"/>
                <a:cs typeface="+mn-cs"/>
              </a:rPr>
              <a:t>Output  report</a:t>
            </a:r>
            <a:endParaRPr lang="x-none" sz="900" dirty="0">
              <a:solidFill>
                <a:schemeClr val="accent1">
                  <a:lumMod val="50000"/>
                </a:schemeClr>
              </a:solidFill>
              <a:latin typeface="Arial"/>
              <a:cs typeface="+mn-cs"/>
            </a:endParaRPr>
          </a:p>
        </p:txBody>
      </p:sp>
      <p:cxnSp>
        <p:nvCxnSpPr>
          <p:cNvPr id="28" name="Connecteur droit avec flèche 27">
            <a:extLst>
              <a:ext uri="{FF2B5EF4-FFF2-40B4-BE49-F238E27FC236}">
                <a16:creationId xmlns:a16="http://schemas.microsoft.com/office/drawing/2014/main" id="{2DBD6DD7-A230-4F0B-8EB9-CD021430FEC1}"/>
              </a:ext>
            </a:extLst>
          </p:cNvPr>
          <p:cNvCxnSpPr>
            <a:cxnSpLocks/>
          </p:cNvCxnSpPr>
          <p:nvPr/>
        </p:nvCxnSpPr>
        <p:spPr>
          <a:xfrm flipV="1">
            <a:off x="5845403" y="4778023"/>
            <a:ext cx="0" cy="660447"/>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EB652D40-04D2-4E72-B345-5D1949B79145}"/>
              </a:ext>
            </a:extLst>
          </p:cNvPr>
          <p:cNvCxnSpPr>
            <a:cxnSpLocks/>
          </p:cNvCxnSpPr>
          <p:nvPr/>
        </p:nvCxnSpPr>
        <p:spPr>
          <a:xfrm flipH="1">
            <a:off x="4402435" y="6137289"/>
            <a:ext cx="1981200" cy="21549"/>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0" descr="Animer un réseau de revendeurs pour accroître ses résultats">
            <a:extLst>
              <a:ext uri="{FF2B5EF4-FFF2-40B4-BE49-F238E27FC236}">
                <a16:creationId xmlns:a16="http://schemas.microsoft.com/office/drawing/2014/main" id="{82A26E58-95DA-4BD3-BEBE-5B81C17A17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0156" r="29210"/>
          <a:stretch>
            <a:fillRect/>
          </a:stretch>
        </p:blipFill>
        <p:spPr bwMode="auto">
          <a:xfrm>
            <a:off x="7606375" y="4821841"/>
            <a:ext cx="1457509" cy="11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a:extLst>
              <a:ext uri="{FF2B5EF4-FFF2-40B4-BE49-F238E27FC236}">
                <a16:creationId xmlns:a16="http://schemas.microsoft.com/office/drawing/2014/main" id="{55A0F099-EB00-4880-A103-A372EB8E0F02}"/>
              </a:ext>
            </a:extLst>
          </p:cNvPr>
          <p:cNvSpPr txBox="1"/>
          <p:nvPr/>
        </p:nvSpPr>
        <p:spPr>
          <a:xfrm>
            <a:off x="9530621" y="3644522"/>
            <a:ext cx="1643092" cy="253916"/>
          </a:xfrm>
          <a:prstGeom prst="rect">
            <a:avLst/>
          </a:prstGeom>
          <a:noFill/>
        </p:spPr>
        <p:txBody>
          <a:bodyPr wrap="square">
            <a:spAutoFit/>
          </a:bodyPr>
          <a:lstStyle/>
          <a:p>
            <a:pPr defTabSz="685800" eaLnBrk="1" fontAlgn="auto" hangingPunct="1">
              <a:spcBef>
                <a:spcPts val="0"/>
              </a:spcBef>
              <a:spcAft>
                <a:spcPts val="0"/>
              </a:spcAft>
              <a:defRPr/>
            </a:pPr>
            <a:r>
              <a:rPr lang="fr-FR" sz="1050" b="1" dirty="0" err="1">
                <a:solidFill>
                  <a:schemeClr val="accent1">
                    <a:lumMod val="50000"/>
                  </a:schemeClr>
                </a:solidFill>
                <a:latin typeface="Arial"/>
                <a:cs typeface="+mn-cs"/>
              </a:rPr>
              <a:t>Decision</a:t>
            </a:r>
            <a:r>
              <a:rPr lang="fr-FR" sz="1050" b="1" dirty="0">
                <a:solidFill>
                  <a:schemeClr val="accent1">
                    <a:lumMod val="50000"/>
                  </a:schemeClr>
                </a:solidFill>
                <a:latin typeface="Arial"/>
                <a:cs typeface="+mn-cs"/>
              </a:rPr>
              <a:t> </a:t>
            </a:r>
            <a:r>
              <a:rPr lang="fr-FR" sz="1050" b="1" dirty="0" err="1">
                <a:solidFill>
                  <a:schemeClr val="accent1">
                    <a:lumMod val="50000"/>
                  </a:schemeClr>
                </a:solidFill>
                <a:latin typeface="Arial"/>
                <a:cs typeface="+mn-cs"/>
              </a:rPr>
              <a:t>makers</a:t>
            </a:r>
            <a:endParaRPr lang="fr-FR" sz="1050" b="1" dirty="0">
              <a:solidFill>
                <a:schemeClr val="accent1">
                  <a:lumMod val="50000"/>
                </a:schemeClr>
              </a:solidFill>
              <a:latin typeface="Arial"/>
              <a:cs typeface="+mn-cs"/>
            </a:endParaRPr>
          </a:p>
        </p:txBody>
      </p:sp>
      <p:cxnSp>
        <p:nvCxnSpPr>
          <p:cNvPr id="32" name="Connecteur droit avec flèche 31">
            <a:extLst>
              <a:ext uri="{FF2B5EF4-FFF2-40B4-BE49-F238E27FC236}">
                <a16:creationId xmlns:a16="http://schemas.microsoft.com/office/drawing/2014/main" id="{BA1E8C36-BE72-4308-A55B-234D66E78690}"/>
              </a:ext>
            </a:extLst>
          </p:cNvPr>
          <p:cNvCxnSpPr>
            <a:cxnSpLocks/>
          </p:cNvCxnSpPr>
          <p:nvPr/>
        </p:nvCxnSpPr>
        <p:spPr>
          <a:xfrm>
            <a:off x="5941276" y="5543900"/>
            <a:ext cx="1309079"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7A73FAB8-2819-4E16-AE7B-51E1DBA9A464}"/>
              </a:ext>
            </a:extLst>
          </p:cNvPr>
          <p:cNvCxnSpPr>
            <a:cxnSpLocks/>
          </p:cNvCxnSpPr>
          <p:nvPr/>
        </p:nvCxnSpPr>
        <p:spPr>
          <a:xfrm>
            <a:off x="6617991" y="3898438"/>
            <a:ext cx="10352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32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B9388-F3B9-8140-F38B-25405F682771}"/>
              </a:ext>
            </a:extLst>
          </p:cNvPr>
          <p:cNvSpPr txBox="1"/>
          <p:nvPr/>
        </p:nvSpPr>
        <p:spPr>
          <a:xfrm>
            <a:off x="1971041" y="83595"/>
            <a:ext cx="10220959" cy="523220"/>
          </a:xfrm>
          <a:prstGeom prst="rect">
            <a:avLst/>
          </a:prstGeom>
          <a:noFill/>
        </p:spPr>
        <p:txBody>
          <a:bodyPr wrap="square" rtlCol="0">
            <a:spAutoFit/>
          </a:bodyPr>
          <a:lstStyle/>
          <a:p>
            <a:pPr marL="457200" indent="-457200">
              <a:buFont typeface="Arial" panose="020B0604020202020204" pitchFamily="34" charset="0"/>
              <a:buChar char="•"/>
            </a:pPr>
            <a:r>
              <a:rPr lang="fr-FR" sz="2800" b="1" dirty="0">
                <a:solidFill>
                  <a:srgbClr val="0961AA"/>
                </a:solidFill>
                <a:latin typeface="Arial" panose="020B0604020202020204" pitchFamily="34" charset="0"/>
                <a:cs typeface="Arial" panose="020B0604020202020204" pitchFamily="34" charset="0"/>
              </a:rPr>
              <a:t>          Activity, Product and Services</a:t>
            </a:r>
          </a:p>
        </p:txBody>
      </p:sp>
      <p:sp>
        <p:nvSpPr>
          <p:cNvPr id="33" name="ZoneTexte 32">
            <a:extLst>
              <a:ext uri="{FF2B5EF4-FFF2-40B4-BE49-F238E27FC236}">
                <a16:creationId xmlns:a16="http://schemas.microsoft.com/office/drawing/2014/main" id="{82E2C207-B203-4E83-BA58-40459889EC3C}"/>
              </a:ext>
            </a:extLst>
          </p:cNvPr>
          <p:cNvSpPr txBox="1"/>
          <p:nvPr/>
        </p:nvSpPr>
        <p:spPr>
          <a:xfrm>
            <a:off x="739922" y="2529045"/>
            <a:ext cx="2369620" cy="276225"/>
          </a:xfrm>
          <a:prstGeom prst="rect">
            <a:avLst/>
          </a:prstGeom>
          <a:solidFill>
            <a:srgbClr val="007436"/>
          </a:solidFill>
          <a:ln>
            <a:solidFill>
              <a:srgbClr val="007436"/>
            </a:solidFill>
          </a:ln>
        </p:spPr>
        <p:txBody>
          <a:bodyPr wrap="square">
            <a:spAutoFit/>
          </a:bodyPr>
          <a:lstStyle/>
          <a:p>
            <a:pPr algn="ctr" defTabSz="342900" eaLnBrk="1" fontAlgn="auto" hangingPunct="1">
              <a:spcBef>
                <a:spcPts val="0"/>
              </a:spcBef>
              <a:spcAft>
                <a:spcPts val="0"/>
              </a:spcAft>
              <a:defRPr/>
            </a:pPr>
            <a:r>
              <a:rPr lang="en-US" sz="1200" b="1" dirty="0">
                <a:solidFill>
                  <a:srgbClr val="000000"/>
                </a:solidFill>
                <a:latin typeface="Calibri" panose="020F0502020204030204"/>
                <a:cs typeface="+mn-cs"/>
              </a:rPr>
              <a:t>Land Cover</a:t>
            </a:r>
          </a:p>
        </p:txBody>
      </p:sp>
      <p:sp>
        <p:nvSpPr>
          <p:cNvPr id="34" name="ZoneTexte 33">
            <a:extLst>
              <a:ext uri="{FF2B5EF4-FFF2-40B4-BE49-F238E27FC236}">
                <a16:creationId xmlns:a16="http://schemas.microsoft.com/office/drawing/2014/main" id="{8B05D360-B1E5-4A4F-8D01-1B22541C6CBC}"/>
              </a:ext>
            </a:extLst>
          </p:cNvPr>
          <p:cNvSpPr txBox="1"/>
          <p:nvPr/>
        </p:nvSpPr>
        <p:spPr>
          <a:xfrm>
            <a:off x="3238175" y="2520387"/>
            <a:ext cx="2821213" cy="276999"/>
          </a:xfrm>
          <a:prstGeom prst="rect">
            <a:avLst/>
          </a:prstGeom>
          <a:solidFill>
            <a:srgbClr val="FFC000"/>
          </a:solidFill>
          <a:ln>
            <a:solidFill>
              <a:srgbClr val="FFC000"/>
            </a:solidFill>
          </a:ln>
        </p:spPr>
        <p:txBody>
          <a:bodyPr wrap="square">
            <a:spAutoFit/>
          </a:bodyPr>
          <a:lstStyle>
            <a:defPPr>
              <a:defRPr lang="en-US"/>
            </a:defPPr>
            <a:lvl1pPr marR="0" lvl="0" indent="0" defTabSz="457200" fontAlgn="auto">
              <a:lnSpc>
                <a:spcPct val="100000"/>
              </a:lnSpc>
              <a:spcBef>
                <a:spcPts val="0"/>
              </a:spcBef>
              <a:spcAft>
                <a:spcPts val="0"/>
              </a:spcAft>
              <a:buClrTx/>
              <a:buSzTx/>
              <a:buFontTx/>
              <a:buNone/>
              <a:tabLst/>
              <a:defRPr sz="1050" b="1">
                <a:latin typeface="Calibri" panose="020F0502020204030204"/>
              </a:defRPr>
            </a:lvl1pPr>
          </a:lstStyle>
          <a:p>
            <a:pPr algn="ctr" defTabSz="342900" eaLnBrk="1" hangingPunct="1">
              <a:defRPr/>
            </a:pPr>
            <a:r>
              <a:rPr lang="fr-FR" sz="1200" dirty="0">
                <a:solidFill>
                  <a:srgbClr val="000000"/>
                </a:solidFill>
                <a:cs typeface="+mn-cs"/>
              </a:rPr>
              <a:t>Logging Monitoring</a:t>
            </a:r>
          </a:p>
        </p:txBody>
      </p:sp>
      <p:pic>
        <p:nvPicPr>
          <p:cNvPr id="35" name="Picture 6" descr="ésultat de recherche d'images pour &quot;carbon icon&quot;">
            <a:extLst>
              <a:ext uri="{FF2B5EF4-FFF2-40B4-BE49-F238E27FC236}">
                <a16:creationId xmlns:a16="http://schemas.microsoft.com/office/drawing/2014/main" id="{44169E41-1867-46BC-8741-A5CD1936237F}"/>
              </a:ext>
            </a:extLst>
          </p:cNvPr>
          <p:cNvPicPr>
            <a:picLocks noChangeAspect="1" noChangeArrowheads="1"/>
          </p:cNvPicPr>
          <p:nvPr/>
        </p:nvPicPr>
        <p:blipFill>
          <a:blip r:embed="rId3" cstate="email">
            <a:duotone>
              <a:schemeClr val="accent6">
                <a:shade val="45000"/>
                <a:satMod val="135000"/>
              </a:schemeClr>
              <a:prstClr val="white"/>
            </a:duotone>
          </a:blip>
          <a:srcRect/>
          <a:stretch>
            <a:fillRect/>
          </a:stretch>
        </p:blipFill>
        <p:spPr bwMode="auto">
          <a:xfrm>
            <a:off x="9666004" y="3312929"/>
            <a:ext cx="1019471" cy="1019471"/>
          </a:xfrm>
          <a:prstGeom prst="rect">
            <a:avLst/>
          </a:prstGeom>
          <a:noFill/>
        </p:spPr>
      </p:pic>
      <p:sp>
        <p:nvSpPr>
          <p:cNvPr id="36" name="Rectangle 35">
            <a:extLst>
              <a:ext uri="{FF2B5EF4-FFF2-40B4-BE49-F238E27FC236}">
                <a16:creationId xmlns:a16="http://schemas.microsoft.com/office/drawing/2014/main" id="{5BD86A8B-2202-4B15-B277-0C8DFBC8D232}"/>
              </a:ext>
            </a:extLst>
          </p:cNvPr>
          <p:cNvSpPr/>
          <p:nvPr/>
        </p:nvSpPr>
        <p:spPr>
          <a:xfrm>
            <a:off x="9091477" y="3009715"/>
            <a:ext cx="1976437" cy="1553269"/>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fr-FR" sz="1350" dirty="0">
              <a:solidFill>
                <a:schemeClr val="tx1"/>
              </a:solidFill>
            </a:endParaRPr>
          </a:p>
        </p:txBody>
      </p:sp>
      <p:sp>
        <p:nvSpPr>
          <p:cNvPr id="37" name="ZoneTexte 36">
            <a:extLst>
              <a:ext uri="{FF2B5EF4-FFF2-40B4-BE49-F238E27FC236}">
                <a16:creationId xmlns:a16="http://schemas.microsoft.com/office/drawing/2014/main" id="{439663D3-F2DD-4DB4-9F8E-2D4FA49D1F3C}"/>
              </a:ext>
            </a:extLst>
          </p:cNvPr>
          <p:cNvSpPr txBox="1"/>
          <p:nvPr/>
        </p:nvSpPr>
        <p:spPr>
          <a:xfrm>
            <a:off x="3487911" y="1237158"/>
            <a:ext cx="4752135" cy="477054"/>
          </a:xfrm>
          <a:prstGeom prst="rect">
            <a:avLst/>
          </a:prstGeom>
          <a:noFill/>
        </p:spPr>
        <p:txBody>
          <a:bodyPr wrap="none">
            <a:spAutoFit/>
          </a:bodyPr>
          <a:lstStyle/>
          <a:p>
            <a:pPr defTabSz="685800" eaLnBrk="1" fontAlgn="auto" hangingPunct="1">
              <a:spcBef>
                <a:spcPts val="0"/>
              </a:spcBef>
              <a:spcAft>
                <a:spcPts val="0"/>
              </a:spcAft>
              <a:defRPr/>
            </a:pPr>
            <a:r>
              <a:rPr lang="fr-FR" sz="2500" b="1" dirty="0">
                <a:solidFill>
                  <a:srgbClr val="003399"/>
                </a:solidFill>
                <a:latin typeface="Calibri" panose="020F0502020204030204" pitchFamily="34" charset="0"/>
              </a:rPr>
              <a:t>ACTIVITES, PRODUITS ET SERVICES</a:t>
            </a:r>
          </a:p>
        </p:txBody>
      </p:sp>
      <p:sp>
        <p:nvSpPr>
          <p:cNvPr id="38" name="ZoneTexte 37">
            <a:extLst>
              <a:ext uri="{FF2B5EF4-FFF2-40B4-BE49-F238E27FC236}">
                <a16:creationId xmlns:a16="http://schemas.microsoft.com/office/drawing/2014/main" id="{74F55127-D1FE-409E-AC55-FDFBD21F932D}"/>
              </a:ext>
            </a:extLst>
          </p:cNvPr>
          <p:cNvSpPr txBox="1"/>
          <p:nvPr/>
        </p:nvSpPr>
        <p:spPr>
          <a:xfrm>
            <a:off x="5741320" y="2071256"/>
            <a:ext cx="233363" cy="300038"/>
          </a:xfrm>
          <a:prstGeom prst="rect">
            <a:avLst/>
          </a:prstGeom>
          <a:noFill/>
        </p:spPr>
        <p:txBody>
          <a:bodyPr wrap="none">
            <a:spAutoFit/>
          </a:bodyPr>
          <a:lstStyle/>
          <a:p>
            <a:pPr defTabSz="685800" eaLnBrk="1" fontAlgn="auto" hangingPunct="1">
              <a:spcBef>
                <a:spcPts val="0"/>
              </a:spcBef>
              <a:spcAft>
                <a:spcPts val="0"/>
              </a:spcAft>
              <a:defRPr/>
            </a:pPr>
            <a:r>
              <a:rPr lang="fr-FR" sz="1350" b="1" dirty="0">
                <a:latin typeface="Arial"/>
                <a:cs typeface="+mn-cs"/>
              </a:rPr>
              <a:t> </a:t>
            </a:r>
          </a:p>
        </p:txBody>
      </p:sp>
      <p:sp>
        <p:nvSpPr>
          <p:cNvPr id="39" name="ZoneTexte 38">
            <a:extLst>
              <a:ext uri="{FF2B5EF4-FFF2-40B4-BE49-F238E27FC236}">
                <a16:creationId xmlns:a16="http://schemas.microsoft.com/office/drawing/2014/main" id="{ABFEFABE-ABF4-44C2-BCDF-57318C75C225}"/>
              </a:ext>
            </a:extLst>
          </p:cNvPr>
          <p:cNvSpPr txBox="1"/>
          <p:nvPr/>
        </p:nvSpPr>
        <p:spPr>
          <a:xfrm>
            <a:off x="787123" y="4727816"/>
            <a:ext cx="2114550" cy="1061829"/>
          </a:xfrm>
          <a:prstGeom prst="rect">
            <a:avLst/>
          </a:prstGeom>
          <a:noFill/>
        </p:spPr>
        <p:txBody>
          <a:bodyPr>
            <a:spAutoFit/>
          </a:bodyPr>
          <a:lstStyle/>
          <a:p>
            <a:pPr defTabSz="685800" eaLnBrk="1" fontAlgn="auto" hangingPunct="1">
              <a:spcBef>
                <a:spcPts val="0"/>
              </a:spcBef>
              <a:spcAft>
                <a:spcPts val="0"/>
              </a:spcAft>
              <a:defRPr/>
            </a:pPr>
            <a:r>
              <a:rPr lang="en-GB" sz="1050" b="1" dirty="0">
                <a:latin typeface="Arial"/>
                <a:cs typeface="+mn-cs"/>
              </a:rPr>
              <a:t>Annual mapping and quinquennial</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latin typeface="Arial"/>
                <a:cs typeface="+mn-cs"/>
              </a:rPr>
              <a:t>State of land cover; </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latin typeface="Arial"/>
                <a:cs typeface="+mn-cs"/>
              </a:rPr>
              <a:t>Change land cover;</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latin typeface="Arial"/>
                <a:cs typeface="+mn-cs"/>
              </a:rPr>
              <a:t>State of forest (gain and loss).</a:t>
            </a:r>
            <a:endParaRPr lang="fr-FR" sz="1050" dirty="0">
              <a:latin typeface="Arial"/>
              <a:cs typeface="+mn-cs"/>
            </a:endParaRPr>
          </a:p>
        </p:txBody>
      </p:sp>
      <p:sp>
        <p:nvSpPr>
          <p:cNvPr id="40" name="ZoneTexte 39">
            <a:extLst>
              <a:ext uri="{FF2B5EF4-FFF2-40B4-BE49-F238E27FC236}">
                <a16:creationId xmlns:a16="http://schemas.microsoft.com/office/drawing/2014/main" id="{E8FC3CC3-B6EA-4C2E-AD04-81211051E00E}"/>
              </a:ext>
            </a:extLst>
          </p:cNvPr>
          <p:cNvSpPr txBox="1"/>
          <p:nvPr/>
        </p:nvSpPr>
        <p:spPr>
          <a:xfrm>
            <a:off x="6299326" y="4843232"/>
            <a:ext cx="2014538" cy="415498"/>
          </a:xfrm>
          <a:prstGeom prst="rect">
            <a:avLst/>
          </a:prstGeom>
          <a:noFill/>
        </p:spPr>
        <p:txBody>
          <a:bodyPr>
            <a:spAutoFit/>
          </a:bodyPr>
          <a:lstStyle>
            <a:defPPr>
              <a:defRPr lang="en-US"/>
            </a:defPPr>
            <a:lvl1pPr>
              <a:defRPr sz="1400">
                <a:solidFill>
                  <a:schemeClr val="bg1"/>
                </a:solidFill>
              </a:defRPr>
            </a:lvl1pPr>
          </a:lstStyle>
          <a:p>
            <a:pPr defTabSz="685800" eaLnBrk="1" fontAlgn="auto" hangingPunct="1">
              <a:spcBef>
                <a:spcPts val="0"/>
              </a:spcBef>
              <a:spcAft>
                <a:spcPts val="0"/>
              </a:spcAft>
              <a:defRPr/>
            </a:pPr>
            <a:r>
              <a:rPr lang="x-none" altLang="x-none" sz="1050" b="1" dirty="0">
                <a:solidFill>
                  <a:schemeClr val="tx1"/>
                </a:solidFill>
                <a:latin typeface="Arial"/>
                <a:cs typeface="+mn-cs"/>
              </a:rPr>
              <a:t>Near real-time monitoring </a:t>
            </a:r>
          </a:p>
          <a:p>
            <a:pPr marL="214313" indent="-214313" algn="just" defTabSz="685800" eaLnBrk="1" fontAlgn="auto" hangingPunct="1">
              <a:spcBef>
                <a:spcPts val="0"/>
              </a:spcBef>
              <a:spcAft>
                <a:spcPts val="0"/>
              </a:spcAft>
              <a:buFont typeface="Arial" panose="020B0604020202020204" pitchFamily="34" charset="0"/>
              <a:buChar char="•"/>
              <a:defRPr/>
            </a:pPr>
            <a:r>
              <a:rPr lang="en-GB" sz="1050" dirty="0">
                <a:solidFill>
                  <a:schemeClr val="tx1"/>
                </a:solidFill>
                <a:latin typeface="Arial"/>
                <a:cs typeface="+mn-cs"/>
              </a:rPr>
              <a:t>Warning deforestation.</a:t>
            </a:r>
          </a:p>
        </p:txBody>
      </p:sp>
      <p:sp>
        <p:nvSpPr>
          <p:cNvPr id="41" name="ZoneTexte 40">
            <a:extLst>
              <a:ext uri="{FF2B5EF4-FFF2-40B4-BE49-F238E27FC236}">
                <a16:creationId xmlns:a16="http://schemas.microsoft.com/office/drawing/2014/main" id="{55E4A55A-CD6C-4449-86AC-356FEE4ECB52}"/>
              </a:ext>
            </a:extLst>
          </p:cNvPr>
          <p:cNvSpPr txBox="1"/>
          <p:nvPr/>
        </p:nvSpPr>
        <p:spPr>
          <a:xfrm>
            <a:off x="3302137" y="4743249"/>
            <a:ext cx="2114550" cy="1223412"/>
          </a:xfrm>
          <a:prstGeom prst="rect">
            <a:avLst/>
          </a:prstGeom>
          <a:noFill/>
        </p:spPr>
        <p:txBody>
          <a:bodyPr>
            <a:spAutoFit/>
          </a:bodyPr>
          <a:lstStyle>
            <a:defPPr>
              <a:defRPr lang="en-US"/>
            </a:defPPr>
            <a:lvl1pPr>
              <a:defRPr sz="1400">
                <a:solidFill>
                  <a:schemeClr val="bg1"/>
                </a:solidFill>
              </a:defRPr>
            </a:lvl1pPr>
          </a:lstStyle>
          <a:p>
            <a:pPr defTabSz="685800" eaLnBrk="1" fontAlgn="auto" hangingPunct="1">
              <a:spcBef>
                <a:spcPts val="0"/>
              </a:spcBef>
              <a:spcAft>
                <a:spcPts val="0"/>
              </a:spcAft>
              <a:defRPr/>
            </a:pPr>
            <a:r>
              <a:rPr lang="en-US" sz="1050" b="1" dirty="0">
                <a:solidFill>
                  <a:schemeClr val="tx1"/>
                </a:solidFill>
                <a:latin typeface="Arial"/>
                <a:cs typeface="+mn-cs"/>
              </a:rPr>
              <a:t>Monitoring of activities operating</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solidFill>
                  <a:schemeClr val="tx1"/>
                </a:solidFill>
                <a:latin typeface="Arial"/>
                <a:cs typeface="+mn-cs"/>
              </a:rPr>
              <a:t>Monitoring bulletin;</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solidFill>
                  <a:schemeClr val="tx1"/>
                </a:solidFill>
                <a:latin typeface="Arial"/>
                <a:cs typeface="+mn-cs"/>
              </a:rPr>
              <a:t>Baseline of concessions;  Estimation of exploited areas; </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solidFill>
                  <a:schemeClr val="tx1"/>
                </a:solidFill>
                <a:latin typeface="Arial"/>
                <a:cs typeface="+mn-cs"/>
              </a:rPr>
              <a:t>Conformity exploitation.</a:t>
            </a:r>
            <a:r>
              <a:rPr lang="fr-FR" sz="1050" dirty="0">
                <a:solidFill>
                  <a:schemeClr val="tx1"/>
                </a:solidFill>
                <a:latin typeface="Arial"/>
                <a:cs typeface="+mn-cs"/>
              </a:rPr>
              <a:t>.</a:t>
            </a:r>
          </a:p>
        </p:txBody>
      </p:sp>
      <p:cxnSp>
        <p:nvCxnSpPr>
          <p:cNvPr id="42" name="Connecteur droit 41">
            <a:extLst>
              <a:ext uri="{FF2B5EF4-FFF2-40B4-BE49-F238E27FC236}">
                <a16:creationId xmlns:a16="http://schemas.microsoft.com/office/drawing/2014/main" id="{8365638D-C055-46B0-8D3A-6CF5B31AA98A}"/>
              </a:ext>
            </a:extLst>
          </p:cNvPr>
          <p:cNvCxnSpPr>
            <a:cxnSpLocks/>
          </p:cNvCxnSpPr>
          <p:nvPr/>
        </p:nvCxnSpPr>
        <p:spPr>
          <a:xfrm>
            <a:off x="1539269" y="1897107"/>
            <a:ext cx="863647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A823CAAB-4732-495E-9AB6-D79D7DEB401E}"/>
              </a:ext>
            </a:extLst>
          </p:cNvPr>
          <p:cNvCxnSpPr>
            <a:cxnSpLocks/>
          </p:cNvCxnSpPr>
          <p:nvPr/>
        </p:nvCxnSpPr>
        <p:spPr>
          <a:xfrm>
            <a:off x="1539269" y="1889084"/>
            <a:ext cx="0" cy="6399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1E3E44B1-BCBF-4318-98AD-1BCF66A3251E}"/>
              </a:ext>
            </a:extLst>
          </p:cNvPr>
          <p:cNvSpPr txBox="1"/>
          <p:nvPr/>
        </p:nvSpPr>
        <p:spPr>
          <a:xfrm>
            <a:off x="6311764" y="2514915"/>
            <a:ext cx="2232025" cy="276224"/>
          </a:xfrm>
          <a:prstGeom prst="rect">
            <a:avLst/>
          </a:prstGeom>
          <a:solidFill>
            <a:srgbClr val="FF0000"/>
          </a:solidFill>
          <a:ln>
            <a:solidFill>
              <a:srgbClr val="FF0000"/>
            </a:solidFill>
          </a:ln>
        </p:spPr>
        <p:txBody>
          <a:bodyPr wrap="square">
            <a:spAutoFit/>
          </a:bodyPr>
          <a:lstStyle>
            <a:defPPr>
              <a:defRPr lang="en-US"/>
            </a:defPPr>
            <a:lvl1pPr marR="0" lvl="0" indent="0" defTabSz="457200" fontAlgn="auto">
              <a:lnSpc>
                <a:spcPct val="100000"/>
              </a:lnSpc>
              <a:spcBef>
                <a:spcPts val="0"/>
              </a:spcBef>
              <a:spcAft>
                <a:spcPts val="0"/>
              </a:spcAft>
              <a:buClrTx/>
              <a:buSzTx/>
              <a:buFontTx/>
              <a:buNone/>
              <a:tabLst/>
              <a:defRPr sz="1050" b="1">
                <a:latin typeface="Calibri" panose="020F0502020204030204"/>
              </a:defRPr>
            </a:lvl1pPr>
          </a:lstStyle>
          <a:p>
            <a:pPr algn="ctr" defTabSz="342900" eaLnBrk="1" hangingPunct="1">
              <a:defRPr/>
            </a:pPr>
            <a:r>
              <a:rPr lang="fr-FR" sz="1200" dirty="0">
                <a:solidFill>
                  <a:srgbClr val="000000"/>
                </a:solidFill>
                <a:cs typeface="+mn-cs"/>
              </a:rPr>
              <a:t>Monitoring of Sensitives Sites</a:t>
            </a:r>
          </a:p>
        </p:txBody>
      </p:sp>
      <p:sp>
        <p:nvSpPr>
          <p:cNvPr id="45" name="ZoneTexte 44">
            <a:extLst>
              <a:ext uri="{FF2B5EF4-FFF2-40B4-BE49-F238E27FC236}">
                <a16:creationId xmlns:a16="http://schemas.microsoft.com/office/drawing/2014/main" id="{D7C7EBF7-72B0-4D89-B877-F724A9F795AE}"/>
              </a:ext>
            </a:extLst>
          </p:cNvPr>
          <p:cNvSpPr txBox="1"/>
          <p:nvPr/>
        </p:nvSpPr>
        <p:spPr>
          <a:xfrm>
            <a:off x="9042265" y="2517489"/>
            <a:ext cx="1976437" cy="276225"/>
          </a:xfrm>
          <a:prstGeom prst="rect">
            <a:avLst/>
          </a:prstGeom>
          <a:solidFill>
            <a:srgbClr val="92D050"/>
          </a:solidFill>
          <a:ln>
            <a:solidFill>
              <a:schemeClr val="accent6">
                <a:lumMod val="75000"/>
              </a:schemeClr>
            </a:solidFill>
          </a:ln>
        </p:spPr>
        <p:txBody>
          <a:bodyPr>
            <a:spAutoFit/>
          </a:bodyPr>
          <a:lstStyle>
            <a:defPPr>
              <a:defRPr lang="en-US"/>
            </a:defPPr>
            <a:lvl1pPr marR="0" lvl="0" indent="0" defTabSz="457200" fontAlgn="auto">
              <a:lnSpc>
                <a:spcPct val="100000"/>
              </a:lnSpc>
              <a:spcBef>
                <a:spcPts val="0"/>
              </a:spcBef>
              <a:spcAft>
                <a:spcPts val="0"/>
              </a:spcAft>
              <a:buClrTx/>
              <a:buSzTx/>
              <a:buFontTx/>
              <a:buNone/>
              <a:tabLst/>
              <a:defRPr sz="1050" b="1">
                <a:latin typeface="Calibri" panose="020F0502020204030204"/>
              </a:defRPr>
            </a:lvl1pPr>
          </a:lstStyle>
          <a:p>
            <a:pPr algn="ctr" defTabSz="342900" eaLnBrk="1" hangingPunct="1">
              <a:defRPr/>
            </a:pPr>
            <a:r>
              <a:rPr lang="fr-FR" sz="1200" dirty="0">
                <a:solidFill>
                  <a:srgbClr val="000000"/>
                </a:solidFill>
                <a:cs typeface="+mn-cs"/>
              </a:rPr>
              <a:t>Carbon and </a:t>
            </a:r>
            <a:r>
              <a:rPr lang="fr-FR" sz="1200" dirty="0" err="1">
                <a:solidFill>
                  <a:srgbClr val="000000"/>
                </a:solidFill>
                <a:cs typeface="+mn-cs"/>
              </a:rPr>
              <a:t>Biomass</a:t>
            </a:r>
            <a:endParaRPr lang="fr-FR" sz="1200" dirty="0">
              <a:solidFill>
                <a:srgbClr val="000000"/>
              </a:solidFill>
              <a:cs typeface="+mn-cs"/>
            </a:endParaRPr>
          </a:p>
        </p:txBody>
      </p:sp>
      <p:pic>
        <p:nvPicPr>
          <p:cNvPr id="46" name="Image 90">
            <a:extLst>
              <a:ext uri="{FF2B5EF4-FFF2-40B4-BE49-F238E27FC236}">
                <a16:creationId xmlns:a16="http://schemas.microsoft.com/office/drawing/2014/main" id="{973BF68A-34C1-44AF-B019-4615A13A7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176" y="3123767"/>
            <a:ext cx="2827279" cy="149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92">
            <a:extLst>
              <a:ext uri="{FF2B5EF4-FFF2-40B4-BE49-F238E27FC236}">
                <a16:creationId xmlns:a16="http://schemas.microsoft.com/office/drawing/2014/main" id="{6FAC2BD3-EDB1-43AF-BE17-2D09F9F94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1446"/>
          <a:stretch>
            <a:fillRect/>
          </a:stretch>
        </p:blipFill>
        <p:spPr bwMode="auto">
          <a:xfrm>
            <a:off x="6299326" y="3123767"/>
            <a:ext cx="2232025" cy="143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Connecteur droit 47">
            <a:extLst>
              <a:ext uri="{FF2B5EF4-FFF2-40B4-BE49-F238E27FC236}">
                <a16:creationId xmlns:a16="http://schemas.microsoft.com/office/drawing/2014/main" id="{DD4F7BA7-F3E2-460B-B229-3364B304ECF4}"/>
              </a:ext>
            </a:extLst>
          </p:cNvPr>
          <p:cNvCxnSpPr>
            <a:cxnSpLocks/>
          </p:cNvCxnSpPr>
          <p:nvPr/>
        </p:nvCxnSpPr>
        <p:spPr>
          <a:xfrm>
            <a:off x="10175739" y="1889085"/>
            <a:ext cx="0" cy="6030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5BE2A970-65C3-432D-9BC2-F66094B9E0FC}"/>
              </a:ext>
            </a:extLst>
          </p:cNvPr>
          <p:cNvCxnSpPr>
            <a:cxnSpLocks/>
          </p:cNvCxnSpPr>
          <p:nvPr/>
        </p:nvCxnSpPr>
        <p:spPr>
          <a:xfrm flipH="1">
            <a:off x="7392195" y="1909723"/>
            <a:ext cx="6475" cy="5612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3889D51E-1CD8-43C6-825C-592D277C073E}"/>
              </a:ext>
            </a:extLst>
          </p:cNvPr>
          <p:cNvCxnSpPr>
            <a:cxnSpLocks/>
          </p:cNvCxnSpPr>
          <p:nvPr/>
        </p:nvCxnSpPr>
        <p:spPr>
          <a:xfrm flipH="1">
            <a:off x="4754180" y="1909723"/>
            <a:ext cx="6065" cy="56128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1" name="Image 2">
            <a:extLst>
              <a:ext uri="{FF2B5EF4-FFF2-40B4-BE49-F238E27FC236}">
                <a16:creationId xmlns:a16="http://schemas.microsoft.com/office/drawing/2014/main" id="{300FC0A8-2662-4052-B7E7-CE270D89E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115" y="3123768"/>
            <a:ext cx="2298008" cy="143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ZoneTexte 51">
            <a:extLst>
              <a:ext uri="{FF2B5EF4-FFF2-40B4-BE49-F238E27FC236}">
                <a16:creationId xmlns:a16="http://schemas.microsoft.com/office/drawing/2014/main" id="{AD4D3D83-1891-4503-8DED-E2765EA08FEA}"/>
              </a:ext>
            </a:extLst>
          </p:cNvPr>
          <p:cNvSpPr txBox="1"/>
          <p:nvPr/>
        </p:nvSpPr>
        <p:spPr>
          <a:xfrm>
            <a:off x="9042265" y="4851616"/>
            <a:ext cx="1976437" cy="900112"/>
          </a:xfrm>
          <a:prstGeom prst="rect">
            <a:avLst/>
          </a:prstGeom>
          <a:noFill/>
        </p:spPr>
        <p:txBody>
          <a:bodyPr>
            <a:spAutoFit/>
          </a:bodyPr>
          <a:lstStyle>
            <a:defPPr>
              <a:defRPr lang="en-US"/>
            </a:defPPr>
            <a:lvl1pPr>
              <a:defRPr sz="1400">
                <a:solidFill>
                  <a:schemeClr val="bg1"/>
                </a:solidFill>
              </a:defRPr>
            </a:lvl1pPr>
          </a:lstStyle>
          <a:p>
            <a:pPr defTabSz="685800" eaLnBrk="1" fontAlgn="auto" hangingPunct="1">
              <a:spcBef>
                <a:spcPts val="0"/>
              </a:spcBef>
              <a:spcAft>
                <a:spcPts val="0"/>
              </a:spcAft>
              <a:defRPr/>
            </a:pPr>
            <a:r>
              <a:rPr lang="en-US" sz="1050" b="1" dirty="0">
                <a:solidFill>
                  <a:schemeClr val="tx1"/>
                </a:solidFill>
                <a:latin typeface="Arial"/>
                <a:cs typeface="+mn-cs"/>
              </a:rPr>
              <a:t>Biomass Estimation and Carbon Mapping</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solidFill>
                  <a:schemeClr val="tx1"/>
                </a:solidFill>
                <a:latin typeface="Arial"/>
                <a:cs typeface="+mn-cs"/>
              </a:rPr>
              <a:t>Forest biomass mapping;</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solidFill>
                  <a:schemeClr val="tx1"/>
                </a:solidFill>
                <a:latin typeface="Arial"/>
                <a:cs typeface="+mn-cs"/>
              </a:rPr>
              <a:t>CVH mapping;</a:t>
            </a:r>
          </a:p>
          <a:p>
            <a:pPr marL="214313" indent="-214313" defTabSz="685800" eaLnBrk="1" fontAlgn="auto" hangingPunct="1">
              <a:spcBef>
                <a:spcPts val="0"/>
              </a:spcBef>
              <a:spcAft>
                <a:spcPts val="0"/>
              </a:spcAft>
              <a:buFont typeface="Arial" panose="020B0604020202020204" pitchFamily="34" charset="0"/>
              <a:buChar char="•"/>
              <a:defRPr/>
            </a:pPr>
            <a:r>
              <a:rPr lang="en-US" sz="1050" dirty="0">
                <a:solidFill>
                  <a:schemeClr val="tx1"/>
                </a:solidFill>
                <a:latin typeface="Arial"/>
                <a:cs typeface="+mn-cs"/>
              </a:rPr>
              <a:t>Forest Carbon Estimation.</a:t>
            </a:r>
            <a:endParaRPr lang="fr-FR" sz="1050" dirty="0">
              <a:solidFill>
                <a:schemeClr val="tx1"/>
              </a:solidFill>
              <a:latin typeface="Arial"/>
              <a:cs typeface="+mn-cs"/>
            </a:endParaRPr>
          </a:p>
        </p:txBody>
      </p:sp>
    </p:spTree>
    <p:extLst>
      <p:ext uri="{BB962C8B-B14F-4D97-AF65-F5344CB8AC3E}">
        <p14:creationId xmlns:p14="http://schemas.microsoft.com/office/powerpoint/2010/main" val="376395352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ED19F07-FCE3-4219-86BA-806FBE23D63C}"/>
              </a:ext>
            </a:extLst>
          </p:cNvPr>
          <p:cNvPicPr>
            <a:picLocks noChangeAspect="1"/>
          </p:cNvPicPr>
          <p:nvPr/>
        </p:nvPicPr>
        <p:blipFill>
          <a:blip r:embed="rId2"/>
          <a:stretch>
            <a:fillRect/>
          </a:stretch>
        </p:blipFill>
        <p:spPr>
          <a:xfrm>
            <a:off x="159908" y="1097913"/>
            <a:ext cx="3768279" cy="5351693"/>
          </a:xfrm>
          <a:prstGeom prst="rect">
            <a:avLst/>
          </a:prstGeom>
          <a:ln w="3175">
            <a:solidFill>
              <a:schemeClr val="tx1"/>
            </a:solidFill>
          </a:ln>
        </p:spPr>
      </p:pic>
      <p:sp>
        <p:nvSpPr>
          <p:cNvPr id="4" name="ZoneTexte 3">
            <a:extLst>
              <a:ext uri="{FF2B5EF4-FFF2-40B4-BE49-F238E27FC236}">
                <a16:creationId xmlns:a16="http://schemas.microsoft.com/office/drawing/2014/main" id="{4964EA6A-8EE5-45F0-824A-1E51B1089AC2}"/>
              </a:ext>
            </a:extLst>
          </p:cNvPr>
          <p:cNvSpPr txBox="1"/>
          <p:nvPr/>
        </p:nvSpPr>
        <p:spPr>
          <a:xfrm>
            <a:off x="4561113" y="2808904"/>
            <a:ext cx="6738257" cy="1938992"/>
          </a:xfrm>
          <a:prstGeom prst="rect">
            <a:avLst/>
          </a:prstGeom>
          <a:noFill/>
        </p:spPr>
        <p:txBody>
          <a:bodyPr wrap="square">
            <a:spAutoFit/>
          </a:bodyPr>
          <a:lstStyle/>
          <a:p>
            <a:pPr algn="ctr"/>
            <a:r>
              <a:rPr lang="fr-FR" sz="4000" b="1" dirty="0">
                <a:solidFill>
                  <a:srgbClr val="0961AA"/>
                </a:solidFill>
                <a:latin typeface="Arial" panose="020B0604020202020204" pitchFamily="34" charset="0"/>
                <a:cs typeface="Arial" panose="020B0604020202020204" pitchFamily="34" charset="0"/>
              </a:rPr>
              <a:t>Land cover mapping 2020 and changes </a:t>
            </a:r>
            <a:r>
              <a:rPr lang="fr-FR" sz="4000" b="1" dirty="0" err="1">
                <a:solidFill>
                  <a:srgbClr val="0961AA"/>
                </a:solidFill>
                <a:latin typeface="Arial" panose="020B0604020202020204" pitchFamily="34" charset="0"/>
                <a:cs typeface="Arial" panose="020B0604020202020204" pitchFamily="34" charset="0"/>
              </a:rPr>
              <a:t>between</a:t>
            </a:r>
            <a:r>
              <a:rPr lang="fr-FR" sz="4000" b="1" dirty="0">
                <a:solidFill>
                  <a:srgbClr val="0961AA"/>
                </a:solidFill>
                <a:latin typeface="Arial" panose="020B0604020202020204" pitchFamily="34" charset="0"/>
                <a:cs typeface="Arial" panose="020B0604020202020204" pitchFamily="34" charset="0"/>
              </a:rPr>
              <a:t> 2015 and 2020</a:t>
            </a:r>
          </a:p>
        </p:txBody>
      </p:sp>
    </p:spTree>
    <p:extLst>
      <p:ext uri="{BB962C8B-B14F-4D97-AF65-F5344CB8AC3E}">
        <p14:creationId xmlns:p14="http://schemas.microsoft.com/office/powerpoint/2010/main" val="153525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3.jpg">
            <a:extLst>
              <a:ext uri="{FF2B5EF4-FFF2-40B4-BE49-F238E27FC236}">
                <a16:creationId xmlns:a16="http://schemas.microsoft.com/office/drawing/2014/main" id="{ECA84B83-09B3-4C35-B487-C3E0F65BB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35" t="4254" r="2991" b="4237"/>
          <a:stretch>
            <a:fillRect/>
          </a:stretch>
        </p:blipFill>
        <p:spPr bwMode="auto">
          <a:xfrm>
            <a:off x="5975114" y="1955616"/>
            <a:ext cx="5616218" cy="410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B7E37DE-ED26-6B04-0914-14569A099CD2}"/>
              </a:ext>
            </a:extLst>
          </p:cNvPr>
          <p:cNvSpPr txBox="1"/>
          <p:nvPr/>
        </p:nvSpPr>
        <p:spPr>
          <a:xfrm>
            <a:off x="2991783" y="194717"/>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Results/Outputs</a:t>
            </a:r>
            <a:endParaRPr lang="en-GB" sz="2800" dirty="0">
              <a:solidFill>
                <a:srgbClr val="0961AA"/>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798ED0F6-A7FC-4EFB-B599-25845FC40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990" y="1823474"/>
            <a:ext cx="4386992" cy="3290243"/>
          </a:xfrm>
          <a:prstGeom prst="rect">
            <a:avLst/>
          </a:prstGeom>
        </p:spPr>
      </p:pic>
      <p:pic>
        <p:nvPicPr>
          <p:cNvPr id="8" name="Image 7">
            <a:extLst>
              <a:ext uri="{FF2B5EF4-FFF2-40B4-BE49-F238E27FC236}">
                <a16:creationId xmlns:a16="http://schemas.microsoft.com/office/drawing/2014/main" id="{1145E0B4-CE32-48F2-85A7-7B42417E1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140" y="1984115"/>
            <a:ext cx="4441285" cy="3330963"/>
          </a:xfrm>
          <a:prstGeom prst="rect">
            <a:avLst/>
          </a:prstGeom>
        </p:spPr>
      </p:pic>
      <p:pic>
        <p:nvPicPr>
          <p:cNvPr id="9" name="Image 8">
            <a:extLst>
              <a:ext uri="{FF2B5EF4-FFF2-40B4-BE49-F238E27FC236}">
                <a16:creationId xmlns:a16="http://schemas.microsoft.com/office/drawing/2014/main" id="{9F130C6F-54F7-42C8-93A6-5331B890F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173" y="2175976"/>
            <a:ext cx="4453951" cy="3340463"/>
          </a:xfrm>
          <a:prstGeom prst="rect">
            <a:avLst/>
          </a:prstGeom>
        </p:spPr>
      </p:pic>
      <p:pic>
        <p:nvPicPr>
          <p:cNvPr id="10" name="Image 9">
            <a:extLst>
              <a:ext uri="{FF2B5EF4-FFF2-40B4-BE49-F238E27FC236}">
                <a16:creationId xmlns:a16="http://schemas.microsoft.com/office/drawing/2014/main" id="{8A1F7DDF-9FD4-4C6C-A2B6-D19B1B9321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991" y="2396337"/>
            <a:ext cx="4366885" cy="3275165"/>
          </a:xfrm>
          <a:prstGeom prst="rect">
            <a:avLst/>
          </a:prstGeom>
        </p:spPr>
      </p:pic>
      <p:grpSp>
        <p:nvGrpSpPr>
          <p:cNvPr id="11" name="Groupe 10">
            <a:extLst>
              <a:ext uri="{FF2B5EF4-FFF2-40B4-BE49-F238E27FC236}">
                <a16:creationId xmlns:a16="http://schemas.microsoft.com/office/drawing/2014/main" id="{1EF38913-5F7B-475F-B5B6-D4B4042E417A}"/>
              </a:ext>
            </a:extLst>
          </p:cNvPr>
          <p:cNvGrpSpPr/>
          <p:nvPr/>
        </p:nvGrpSpPr>
        <p:grpSpPr>
          <a:xfrm>
            <a:off x="1608229" y="2632218"/>
            <a:ext cx="4200907" cy="3072103"/>
            <a:chOff x="1411940" y="2061664"/>
            <a:chExt cx="4212208" cy="3166777"/>
          </a:xfrm>
        </p:grpSpPr>
        <p:grpSp>
          <p:nvGrpSpPr>
            <p:cNvPr id="12" name="Groupe 11">
              <a:extLst>
                <a:ext uri="{FF2B5EF4-FFF2-40B4-BE49-F238E27FC236}">
                  <a16:creationId xmlns:a16="http://schemas.microsoft.com/office/drawing/2014/main" id="{FF960FBB-3EA2-40BB-A87A-4553986A0625}"/>
                </a:ext>
              </a:extLst>
            </p:cNvPr>
            <p:cNvGrpSpPr/>
            <p:nvPr/>
          </p:nvGrpSpPr>
          <p:grpSpPr>
            <a:xfrm>
              <a:off x="1411940" y="2069284"/>
              <a:ext cx="4212208" cy="3159157"/>
              <a:chOff x="1411940" y="2069284"/>
              <a:chExt cx="4212208" cy="3159157"/>
            </a:xfrm>
          </p:grpSpPr>
          <p:pic>
            <p:nvPicPr>
              <p:cNvPr id="14" name="Image 13">
                <a:extLst>
                  <a:ext uri="{FF2B5EF4-FFF2-40B4-BE49-F238E27FC236}">
                    <a16:creationId xmlns:a16="http://schemas.microsoft.com/office/drawing/2014/main" id="{C8A8DF6D-CC97-41E0-B7DA-A7B4644A8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940" y="2069284"/>
                <a:ext cx="4212208" cy="3159157"/>
              </a:xfrm>
              <a:prstGeom prst="rect">
                <a:avLst/>
              </a:prstGeom>
            </p:spPr>
          </p:pic>
          <p:sp>
            <p:nvSpPr>
              <p:cNvPr id="15" name="Rectangle 14">
                <a:extLst>
                  <a:ext uri="{FF2B5EF4-FFF2-40B4-BE49-F238E27FC236}">
                    <a16:creationId xmlns:a16="http://schemas.microsoft.com/office/drawing/2014/main" id="{6C8F84D1-17A8-4EF8-B311-5EE683CABD60}"/>
                  </a:ext>
                </a:extLst>
              </p:cNvPr>
              <p:cNvSpPr/>
              <p:nvPr/>
            </p:nvSpPr>
            <p:spPr>
              <a:xfrm>
                <a:off x="2841508" y="2108834"/>
                <a:ext cx="484622" cy="169999"/>
              </a:xfrm>
              <a:prstGeom prst="rect">
                <a:avLst/>
              </a:prstGeom>
              <a:solidFill>
                <a:srgbClr val="E1E1E1"/>
              </a:solidFill>
              <a:ln>
                <a:noFill/>
              </a:ln>
            </p:spPr>
            <p:txBody>
              <a:bodyPr spcFirstLastPara="1" wrap="square" lIns="121900" tIns="60933" rIns="121900" bIns="60933" rtlCol="0" anchor="ctr" anchorCtr="0">
                <a:noAutofit/>
              </a:bodyPr>
              <a:lstStyle/>
              <a:p>
                <a:pPr marL="0" marR="0" indent="0" algn="l" rtl="0">
                  <a:spcBef>
                    <a:spcPts val="0"/>
                  </a:spcBef>
                  <a:spcAft>
                    <a:spcPts val="0"/>
                  </a:spcAft>
                  <a:buNone/>
                </a:pPr>
                <a:endParaRPr lang="en-US" sz="900" b="1" dirty="0">
                  <a:solidFill>
                    <a:srgbClr val="2546BD"/>
                  </a:solidFill>
                  <a:latin typeface="Calibri"/>
                  <a:ea typeface="Calibri"/>
                  <a:cs typeface="Calibri"/>
                  <a:sym typeface="Calibri"/>
                </a:endParaRPr>
              </a:p>
            </p:txBody>
          </p:sp>
        </p:grpSp>
        <p:sp>
          <p:nvSpPr>
            <p:cNvPr id="13" name="ZoneTexte 12">
              <a:extLst>
                <a:ext uri="{FF2B5EF4-FFF2-40B4-BE49-F238E27FC236}">
                  <a16:creationId xmlns:a16="http://schemas.microsoft.com/office/drawing/2014/main" id="{F1609052-FD05-4F47-9A34-6EB5CDB01CB7}"/>
                </a:ext>
              </a:extLst>
            </p:cNvPr>
            <p:cNvSpPr txBox="1"/>
            <p:nvPr/>
          </p:nvSpPr>
          <p:spPr>
            <a:xfrm>
              <a:off x="2754565" y="2061664"/>
              <a:ext cx="994410" cy="233910"/>
            </a:xfrm>
            <a:prstGeom prst="rect">
              <a:avLst/>
            </a:prstGeom>
            <a:noFill/>
          </p:spPr>
          <p:txBody>
            <a:bodyPr wrap="square" rtlCol="0">
              <a:spAutoFit/>
            </a:bodyPr>
            <a:lstStyle/>
            <a:p>
              <a:r>
                <a:rPr lang="fr-FR" sz="920" b="1" dirty="0">
                  <a:solidFill>
                    <a:srgbClr val="2546BD"/>
                  </a:solidFill>
                  <a:ea typeface="Calibri"/>
                  <a:cs typeface="Calibri"/>
                  <a:sym typeface="Calibri"/>
                </a:rPr>
                <a:t>2020</a:t>
              </a:r>
              <a:endParaRPr lang="en-US" dirty="0"/>
            </a:p>
          </p:txBody>
        </p:sp>
      </p:grpSp>
      <p:sp>
        <p:nvSpPr>
          <p:cNvPr id="16" name="ZoneTexte 15">
            <a:extLst>
              <a:ext uri="{FF2B5EF4-FFF2-40B4-BE49-F238E27FC236}">
                <a16:creationId xmlns:a16="http://schemas.microsoft.com/office/drawing/2014/main" id="{F87F287C-39C1-4D14-B028-A1056BA9CD59}"/>
              </a:ext>
            </a:extLst>
          </p:cNvPr>
          <p:cNvSpPr txBox="1"/>
          <p:nvPr/>
        </p:nvSpPr>
        <p:spPr>
          <a:xfrm>
            <a:off x="2246789" y="1185346"/>
            <a:ext cx="8052834" cy="523220"/>
          </a:xfrm>
          <a:prstGeom prst="rect">
            <a:avLst/>
          </a:prstGeom>
          <a:noFill/>
        </p:spPr>
        <p:txBody>
          <a:bodyPr wrap="square">
            <a:spAutoFit/>
          </a:bodyPr>
          <a:lstStyle/>
          <a:p>
            <a:r>
              <a:rPr lang="fr-FR" sz="2800" b="1" dirty="0">
                <a:solidFill>
                  <a:srgbClr val="0961AA"/>
                </a:solidFill>
                <a:latin typeface="Arial" panose="020B0604020202020204" pitchFamily="34" charset="0"/>
                <a:cs typeface="Arial" panose="020B0604020202020204" pitchFamily="34" charset="0"/>
              </a:rPr>
              <a:t>FOREST COVER AND LAND COVER MAPPING</a:t>
            </a:r>
          </a:p>
        </p:txBody>
      </p:sp>
    </p:spTree>
    <p:extLst>
      <p:ext uri="{BB962C8B-B14F-4D97-AF65-F5344CB8AC3E}">
        <p14:creationId xmlns:p14="http://schemas.microsoft.com/office/powerpoint/2010/main" val="232477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43.jpg">
            <a:extLst>
              <a:ext uri="{FF2B5EF4-FFF2-40B4-BE49-F238E27FC236}">
                <a16:creationId xmlns:a16="http://schemas.microsoft.com/office/drawing/2014/main" id="{F5486855-2D58-458D-9E5B-7053C75A4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35" t="4254" r="2991" b="4237"/>
          <a:stretch>
            <a:fillRect/>
          </a:stretch>
        </p:blipFill>
        <p:spPr bwMode="auto">
          <a:xfrm>
            <a:off x="4583776" y="1092764"/>
            <a:ext cx="7360964" cy="53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3">
            <a:extLst>
              <a:ext uri="{FF2B5EF4-FFF2-40B4-BE49-F238E27FC236}">
                <a16:creationId xmlns:a16="http://schemas.microsoft.com/office/drawing/2014/main" id="{A5E9D0B8-5245-4855-8C06-02A4AA1D25EC}"/>
              </a:ext>
            </a:extLst>
          </p:cNvPr>
          <p:cNvSpPr txBox="1">
            <a:spLocks noChangeArrowheads="1"/>
          </p:cNvSpPr>
          <p:nvPr/>
        </p:nvSpPr>
        <p:spPr bwMode="auto">
          <a:xfrm>
            <a:off x="247260" y="1092764"/>
            <a:ext cx="65628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900" eaLnBrk="1" fontAlgn="auto" hangingPunct="1">
              <a:spcBef>
                <a:spcPts val="0"/>
              </a:spcBef>
              <a:spcAft>
                <a:spcPts val="0"/>
              </a:spcAft>
              <a:defRPr/>
            </a:pPr>
            <a:r>
              <a:rPr lang="en-US" sz="2800" b="1" dirty="0">
                <a:solidFill>
                  <a:srgbClr val="0961AA"/>
                </a:solidFill>
              </a:rPr>
              <a:t>The state of land use in 2020</a:t>
            </a:r>
          </a:p>
        </p:txBody>
      </p:sp>
      <p:graphicFrame>
        <p:nvGraphicFramePr>
          <p:cNvPr id="6" name="Tableau 5">
            <a:extLst>
              <a:ext uri="{FF2B5EF4-FFF2-40B4-BE49-F238E27FC236}">
                <a16:creationId xmlns:a16="http://schemas.microsoft.com/office/drawing/2014/main" id="{5BFE9290-0FD4-4DCD-8808-97BA803C6848}"/>
              </a:ext>
            </a:extLst>
          </p:cNvPr>
          <p:cNvGraphicFramePr>
            <a:graphicFrameLocks noGrp="1"/>
          </p:cNvGraphicFramePr>
          <p:nvPr>
            <p:extLst>
              <p:ext uri="{D42A27DB-BD31-4B8C-83A1-F6EECF244321}">
                <p14:modId xmlns:p14="http://schemas.microsoft.com/office/powerpoint/2010/main" val="596178744"/>
              </p:ext>
            </p:extLst>
          </p:nvPr>
        </p:nvGraphicFramePr>
        <p:xfrm>
          <a:off x="367489" y="1797502"/>
          <a:ext cx="5572125" cy="3262995"/>
        </p:xfrm>
        <a:graphic>
          <a:graphicData uri="http://schemas.openxmlformats.org/drawingml/2006/table">
            <a:tbl>
              <a:tblPr firstRow="1" firstCol="1" bandRow="1">
                <a:tableStyleId>{93296810-A885-4BE3-A3E7-6D5BEEA58F35}</a:tableStyleId>
              </a:tblPr>
              <a:tblGrid>
                <a:gridCol w="3353056">
                  <a:extLst>
                    <a:ext uri="{9D8B030D-6E8A-4147-A177-3AD203B41FA5}">
                      <a16:colId xmlns:a16="http://schemas.microsoft.com/office/drawing/2014/main" val="20000"/>
                    </a:ext>
                  </a:extLst>
                </a:gridCol>
                <a:gridCol w="2219069">
                  <a:extLst>
                    <a:ext uri="{9D8B030D-6E8A-4147-A177-3AD203B41FA5}">
                      <a16:colId xmlns:a16="http://schemas.microsoft.com/office/drawing/2014/main" val="20001"/>
                    </a:ext>
                  </a:extLst>
                </a:gridCol>
              </a:tblGrid>
              <a:tr h="291284">
                <a:tc>
                  <a:txBody>
                    <a:bodyPr/>
                    <a:lstStyle/>
                    <a:p>
                      <a:pPr algn="l">
                        <a:lnSpc>
                          <a:spcPct val="107000"/>
                        </a:lnSpc>
                        <a:spcAft>
                          <a:spcPts val="800"/>
                        </a:spcAft>
                        <a:tabLst>
                          <a:tab pos="5772150" algn="l"/>
                        </a:tabLst>
                      </a:pPr>
                      <a:r>
                        <a:rPr lang="fr-FR" sz="1100" b="1" dirty="0">
                          <a:solidFill>
                            <a:schemeClr val="tx1"/>
                          </a:solidFill>
                          <a:effectLst/>
                        </a:rPr>
                        <a:t>Land use class </a:t>
                      </a:r>
                      <a:endParaRPr lang="fr-FR"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tabLst>
                          <a:tab pos="5772150" algn="l"/>
                        </a:tabLst>
                      </a:pPr>
                      <a:r>
                        <a:rPr lang="fr-FR" sz="1100" b="1" dirty="0">
                          <a:solidFill>
                            <a:schemeClr val="tx1"/>
                          </a:solidFill>
                          <a:effectLst/>
                        </a:rPr>
                        <a:t>Area  ha</a:t>
                      </a:r>
                      <a:endParaRPr lang="fr-FR"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extLst>
                  <a:ext uri="{0D108BD9-81ED-4DB2-BD59-A6C34878D82A}">
                    <a16:rowId xmlns:a16="http://schemas.microsoft.com/office/drawing/2014/main" val="10000"/>
                  </a:ext>
                </a:extLst>
              </a:tr>
              <a:tr h="291284">
                <a:tc>
                  <a:txBody>
                    <a:bodyPr/>
                    <a:lstStyle/>
                    <a:p>
                      <a:pPr algn="l">
                        <a:lnSpc>
                          <a:spcPct val="107000"/>
                        </a:lnSpc>
                        <a:spcAft>
                          <a:spcPts val="800"/>
                        </a:spcAft>
                        <a:tabLst>
                          <a:tab pos="5772150" algn="l"/>
                        </a:tabLst>
                      </a:pPr>
                      <a:r>
                        <a:rPr lang="fr-FR" sz="1100" dirty="0">
                          <a:effectLst/>
                        </a:rPr>
                        <a:t>Mature forest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tabLst>
                          <a:tab pos="5772150" algn="l"/>
                        </a:tabLst>
                      </a:pPr>
                      <a:r>
                        <a:rPr lang="fr-FR" sz="1100">
                          <a:effectLst/>
                        </a:rPr>
                        <a:t>21 826 164,32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1"/>
                  </a:ext>
                </a:extLst>
              </a:tr>
              <a:tr h="291284">
                <a:tc>
                  <a:txBody>
                    <a:bodyPr/>
                    <a:lstStyle/>
                    <a:p>
                      <a:pPr algn="l">
                        <a:lnSpc>
                          <a:spcPct val="107000"/>
                        </a:lnSpc>
                        <a:spcAft>
                          <a:spcPts val="800"/>
                        </a:spcAft>
                        <a:tabLst>
                          <a:tab pos="5772150" algn="l"/>
                        </a:tabLst>
                      </a:pPr>
                      <a:r>
                        <a:rPr lang="fr-FR" sz="1100" dirty="0">
                          <a:effectLst/>
                        </a:rPr>
                        <a:t>Secondary drill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tabLst>
                          <a:tab pos="5772150" algn="l"/>
                        </a:tabLst>
                      </a:pPr>
                      <a:r>
                        <a:rPr lang="fr-FR" sz="1100">
                          <a:effectLst/>
                        </a:rPr>
                        <a:t>919 611,01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2"/>
                  </a:ext>
                </a:extLst>
              </a:tr>
              <a:tr h="291284">
                <a:tc>
                  <a:txBody>
                    <a:bodyPr/>
                    <a:lstStyle/>
                    <a:p>
                      <a:pPr algn="l">
                        <a:lnSpc>
                          <a:spcPct val="107000"/>
                        </a:lnSpc>
                        <a:spcAft>
                          <a:spcPts val="800"/>
                        </a:spcAft>
                        <a:tabLst>
                          <a:tab pos="5772150" algn="l"/>
                        </a:tabLst>
                      </a:pPr>
                      <a:r>
                        <a:rPr lang="fr-FR" sz="1100" dirty="0">
                          <a:effectLst/>
                        </a:rPr>
                        <a:t>Flooded forest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dirty="0">
                          <a:effectLst/>
                        </a:rPr>
                        <a:t>614 985,56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3"/>
                  </a:ext>
                </a:extLst>
              </a:tr>
              <a:tr h="291284">
                <a:tc>
                  <a:txBody>
                    <a:bodyPr/>
                    <a:lstStyle/>
                    <a:p>
                      <a:pPr algn="l">
                        <a:lnSpc>
                          <a:spcPct val="107000"/>
                        </a:lnSpc>
                        <a:spcAft>
                          <a:spcPts val="800"/>
                        </a:spcAft>
                        <a:tabLst>
                          <a:tab pos="5772150" algn="l"/>
                        </a:tabLst>
                      </a:pPr>
                      <a:r>
                        <a:rPr lang="fr-FR" sz="1100" dirty="0">
                          <a:effectLst/>
                        </a:rPr>
                        <a:t>Mangrove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dirty="0">
                          <a:effectLst/>
                        </a:rPr>
                        <a:t>190 639,49</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4"/>
                  </a:ext>
                </a:extLst>
              </a:tr>
              <a:tr h="291284">
                <a:tc>
                  <a:txBody>
                    <a:bodyPr/>
                    <a:lstStyle/>
                    <a:p>
                      <a:pPr algn="l">
                        <a:lnSpc>
                          <a:spcPct val="107000"/>
                        </a:lnSpc>
                        <a:spcAft>
                          <a:spcPts val="800"/>
                        </a:spcAft>
                        <a:tabLst>
                          <a:tab pos="5772150" algn="l"/>
                        </a:tabLst>
                      </a:pPr>
                      <a:r>
                        <a:rPr lang="fr-FR" sz="1100" dirty="0" err="1">
                          <a:effectLst/>
                        </a:rPr>
                        <a:t>Cultivated</a:t>
                      </a:r>
                      <a:r>
                        <a:rPr lang="fr-FR" sz="1100" dirty="0">
                          <a:effectLst/>
                        </a:rPr>
                        <a:t> land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dirty="0">
                          <a:effectLst/>
                        </a:rPr>
                        <a:t>175 276,36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6"/>
                  </a:ext>
                </a:extLst>
              </a:tr>
              <a:tr h="350155">
                <a:tc>
                  <a:txBody>
                    <a:bodyPr/>
                    <a:lstStyle/>
                    <a:p>
                      <a:pPr algn="l">
                        <a:lnSpc>
                          <a:spcPct val="107000"/>
                        </a:lnSpc>
                        <a:spcAft>
                          <a:spcPts val="800"/>
                        </a:spcAft>
                        <a:tabLst>
                          <a:tab pos="5772150" algn="l"/>
                        </a:tabLst>
                      </a:pPr>
                      <a:r>
                        <a:rPr lang="fr-FR" sz="1100" dirty="0">
                          <a:effectLst/>
                        </a:rPr>
                        <a:t>Bare soil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a:effectLst/>
                        </a:rPr>
                        <a:t>44 468,09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7"/>
                  </a:ext>
                </a:extLst>
              </a:tr>
              <a:tr h="291284">
                <a:tc>
                  <a:txBody>
                    <a:bodyPr/>
                    <a:lstStyle/>
                    <a:p>
                      <a:pPr algn="l">
                        <a:lnSpc>
                          <a:spcPct val="107000"/>
                        </a:lnSpc>
                        <a:spcAft>
                          <a:spcPts val="800"/>
                        </a:spcAft>
                        <a:tabLst>
                          <a:tab pos="5772150" algn="l"/>
                        </a:tabLst>
                      </a:pPr>
                      <a:r>
                        <a:rPr lang="fr-FR" sz="1100" dirty="0">
                          <a:effectLst/>
                        </a:rPr>
                        <a:t>Water </a:t>
                      </a:r>
                      <a:r>
                        <a:rPr lang="fr-FR" sz="1100" dirty="0" err="1">
                          <a:effectLst/>
                        </a:rPr>
                        <a:t>meadow</a:t>
                      </a: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dirty="0">
                          <a:effectLst/>
                        </a:rPr>
                        <a:t>204 968,76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8"/>
                  </a:ext>
                </a:extLst>
              </a:tr>
              <a:tr h="291284">
                <a:tc>
                  <a:txBody>
                    <a:bodyPr/>
                    <a:lstStyle/>
                    <a:p>
                      <a:pPr algn="l">
                        <a:lnSpc>
                          <a:spcPct val="107000"/>
                        </a:lnSpc>
                        <a:spcAft>
                          <a:spcPts val="800"/>
                        </a:spcAft>
                        <a:tabLst>
                          <a:tab pos="5772150" algn="l"/>
                        </a:tabLst>
                      </a:pPr>
                      <a:r>
                        <a:rPr lang="fr-FR" sz="1100" dirty="0" err="1">
                          <a:effectLst/>
                        </a:rPr>
                        <a:t>Savanna</a:t>
                      </a:r>
                      <a:r>
                        <a:rPr lang="fr-FR" sz="1100" dirty="0">
                          <a:effectLst/>
                        </a:rPr>
                        <a:t> and low vegetation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a:effectLst/>
                        </a:rPr>
                        <a:t>1 946 682,99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09"/>
                  </a:ext>
                </a:extLst>
              </a:tr>
              <a:tr h="291284">
                <a:tc>
                  <a:txBody>
                    <a:bodyPr/>
                    <a:lstStyle/>
                    <a:p>
                      <a:pPr algn="l">
                        <a:lnSpc>
                          <a:spcPct val="107000"/>
                        </a:lnSpc>
                        <a:spcAft>
                          <a:spcPts val="800"/>
                        </a:spcAft>
                        <a:tabLst>
                          <a:tab pos="5772150" algn="l"/>
                        </a:tabLst>
                      </a:pPr>
                      <a:r>
                        <a:rPr lang="fr-FR" sz="1100" dirty="0">
                          <a:effectLst/>
                        </a:rPr>
                        <a:t>Water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a:effectLst/>
                        </a:rPr>
                        <a:t>387 397,19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10"/>
                  </a:ext>
                </a:extLst>
              </a:tr>
              <a:tr h="291284">
                <a:tc>
                  <a:txBody>
                    <a:bodyPr/>
                    <a:lstStyle/>
                    <a:p>
                      <a:pPr algn="l">
                        <a:lnSpc>
                          <a:spcPct val="107000"/>
                        </a:lnSpc>
                        <a:spcAft>
                          <a:spcPts val="800"/>
                        </a:spcAft>
                        <a:tabLst>
                          <a:tab pos="5772150" algn="l"/>
                        </a:tabLst>
                      </a:pPr>
                      <a:r>
                        <a:rPr lang="fr-FR" sz="1100" dirty="0" err="1">
                          <a:effectLst/>
                        </a:rPr>
                        <a:t>Settlements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tc>
                <a:tc>
                  <a:txBody>
                    <a:bodyPr/>
                    <a:lstStyle/>
                    <a:p>
                      <a:pPr algn="l">
                        <a:lnSpc>
                          <a:spcPct val="107000"/>
                        </a:lnSpc>
                        <a:spcAft>
                          <a:spcPts val="800"/>
                        </a:spcAft>
                      </a:pPr>
                      <a:r>
                        <a:rPr lang="fr-FR" sz="1100" dirty="0">
                          <a:effectLst/>
                        </a:rPr>
                        <a:t>174 477,20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747" marR="66747" marT="0" marB="0" anchor="b"/>
                </a:tc>
                <a:extLst>
                  <a:ext uri="{0D108BD9-81ED-4DB2-BD59-A6C34878D82A}">
                    <a16:rowId xmlns:a16="http://schemas.microsoft.com/office/drawing/2014/main" val="10011"/>
                  </a:ext>
                </a:extLst>
              </a:tr>
            </a:tbl>
          </a:graphicData>
        </a:graphic>
      </p:graphicFrame>
      <p:sp>
        <p:nvSpPr>
          <p:cNvPr id="8" name="TextBox 2">
            <a:extLst>
              <a:ext uri="{FF2B5EF4-FFF2-40B4-BE49-F238E27FC236}">
                <a16:creationId xmlns:a16="http://schemas.microsoft.com/office/drawing/2014/main" id="{A5274BE5-FAE3-4BC6-8E4E-39CD9B8DE489}"/>
              </a:ext>
            </a:extLst>
          </p:cNvPr>
          <p:cNvSpPr txBox="1"/>
          <p:nvPr/>
        </p:nvSpPr>
        <p:spPr>
          <a:xfrm>
            <a:off x="2991783" y="194717"/>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Results/Outputs</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241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3554</TotalTime>
  <Words>739</Words>
  <Application>Microsoft Office PowerPoint</Application>
  <PresentationFormat>Widescreen</PresentationFormat>
  <Paragraphs>147</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Yu Gothic UI Semibold</vt:lpstr>
      <vt:lpstr>Aharoni</vt:lpstr>
      <vt:lpstr>AngsanaUPC</vt:lpstr>
      <vt:lpstr>Arial</vt:lpstr>
      <vt:lpstr>Arial Black</vt:lpstr>
      <vt:lpstr>Berlin Sans FB Demi</vt:lpstr>
      <vt:lpstr>Calibri</vt:lpstr>
      <vt:lpstr>Droid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Admin</cp:lastModifiedBy>
  <cp:revision>57</cp:revision>
  <dcterms:created xsi:type="dcterms:W3CDTF">2022-09-22T09:07:54Z</dcterms:created>
  <dcterms:modified xsi:type="dcterms:W3CDTF">2022-11-01T08:54:30Z</dcterms:modified>
</cp:coreProperties>
</file>